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90" r:id="rId3"/>
    <p:sldId id="273" r:id="rId4"/>
    <p:sldId id="305" r:id="rId5"/>
    <p:sldId id="304" r:id="rId6"/>
    <p:sldId id="297" r:id="rId7"/>
    <p:sldId id="298" r:id="rId8"/>
    <p:sldId id="292" r:id="rId9"/>
    <p:sldId id="299" r:id="rId10"/>
    <p:sldId id="300" r:id="rId11"/>
    <p:sldId id="302" r:id="rId12"/>
    <p:sldId id="293" r:id="rId13"/>
    <p:sldId id="303" r:id="rId14"/>
    <p:sldId id="294" r:id="rId15"/>
    <p:sldId id="281" r:id="rId16"/>
    <p:sldId id="318" r:id="rId17"/>
    <p:sldId id="319" r:id="rId18"/>
    <p:sldId id="320" r:id="rId19"/>
    <p:sldId id="321" r:id="rId20"/>
    <p:sldId id="322" r:id="rId21"/>
    <p:sldId id="295" r:id="rId22"/>
    <p:sldId id="327" r:id="rId23"/>
    <p:sldId id="328" r:id="rId24"/>
    <p:sldId id="329" r:id="rId25"/>
    <p:sldId id="330" r:id="rId26"/>
    <p:sldId id="301" r:id="rId27"/>
    <p:sldId id="331" r:id="rId28"/>
    <p:sldId id="332" r:id="rId29"/>
    <p:sldId id="333" r:id="rId30"/>
    <p:sldId id="334" r:id="rId31"/>
    <p:sldId id="296" r:id="rId32"/>
    <p:sldId id="274" r:id="rId33"/>
    <p:sldId id="315" r:id="rId34"/>
    <p:sldId id="316" r:id="rId35"/>
    <p:sldId id="317" r:id="rId36"/>
    <p:sldId id="323" r:id="rId37"/>
    <p:sldId id="324" r:id="rId38"/>
    <p:sldId id="325" r:id="rId39"/>
    <p:sldId id="326" r:id="rId40"/>
    <p:sldId id="289" r:id="rId4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5A10"/>
    <a:srgbClr val="F57921"/>
    <a:srgbClr val="FE2E2E"/>
    <a:srgbClr val="9C9DB2"/>
    <a:srgbClr val="282A3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78562" autoAdjust="0"/>
  </p:normalViewPr>
  <p:slideViewPr>
    <p:cSldViewPr snapToGrid="0">
      <p:cViewPr varScale="1">
        <p:scale>
          <a:sx n="65" d="100"/>
          <a:sy n="65" d="100"/>
        </p:scale>
        <p:origin x="1512"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CC50B7-0FA8-43EE-AA9F-47F61723FF83}" type="datetimeFigureOut">
              <a:rPr lang="en-GB" smtClean="0"/>
              <a:t>20/12/2022</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EE7BBA-6688-40E5-BD5A-6CE991A73896}" type="slidenum">
              <a:rPr lang="en-GB" smtClean="0"/>
              <a:t>‹N›</a:t>
            </a:fld>
            <a:endParaRPr lang="en-GB"/>
          </a:p>
        </p:txBody>
      </p:sp>
    </p:spTree>
    <p:extLst>
      <p:ext uri="{BB962C8B-B14F-4D97-AF65-F5344CB8AC3E}">
        <p14:creationId xmlns:p14="http://schemas.microsoft.com/office/powerpoint/2010/main" val="199693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1</a:t>
            </a:fld>
            <a:endParaRPr lang="en-GB"/>
          </a:p>
        </p:txBody>
      </p:sp>
    </p:spTree>
    <p:extLst>
      <p:ext uri="{BB962C8B-B14F-4D97-AF65-F5344CB8AC3E}">
        <p14:creationId xmlns:p14="http://schemas.microsoft.com/office/powerpoint/2010/main" val="1786823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u="none" strike="noStrike" baseline="0" dirty="0">
                <a:latin typeface="NimbusRomNo9L-Regu"/>
              </a:rPr>
              <a:t>I modelli di Anthony e Simon si basano sul concetto che un SI sia strutturato in funzione delle diverse attivit</a:t>
            </a:r>
            <a:r>
              <a:rPr lang="it-IT" dirty="0">
                <a:latin typeface="NimbusRomNo9L-Regu"/>
              </a:rPr>
              <a:t>à</a:t>
            </a:r>
            <a:r>
              <a:rPr lang="it-IT" sz="1200" b="0" i="0" u="none" strike="noStrike" baseline="0" dirty="0">
                <a:latin typeface="NimbusRomNo9L-Regu"/>
              </a:rPr>
              <a:t> che vengono </a:t>
            </a:r>
            <a:r>
              <a:rPr lang="en-GB" sz="1200" b="0" i="0" u="none" strike="noStrike" baseline="0" dirty="0" err="1">
                <a:latin typeface="NimbusRomNo9L-Regu"/>
              </a:rPr>
              <a:t>svolte</a:t>
            </a:r>
            <a:r>
              <a:rPr lang="en-GB" sz="1200" b="0" i="0" u="none" strike="noStrike" baseline="0" dirty="0">
                <a:latin typeface="NimbusRomNo9L-Regu"/>
              </a:rPr>
              <a:t> </a:t>
            </a:r>
            <a:r>
              <a:rPr lang="en-GB" sz="1200" b="0" i="0" u="none" strike="noStrike" baseline="0" dirty="0" err="1">
                <a:latin typeface="NimbusRomNo9L-Regu"/>
              </a:rPr>
              <a:t>all’interno</a:t>
            </a:r>
            <a:r>
              <a:rPr lang="en-GB" sz="1200" b="0" i="0" u="none" strike="noStrike" baseline="0" dirty="0">
                <a:latin typeface="NimbusRomNo9L-Regu"/>
              </a:rPr>
              <a:t> </a:t>
            </a:r>
            <a:r>
              <a:rPr lang="en-GB" sz="1200" b="0" i="0" u="none" strike="noStrike" baseline="0" dirty="0" err="1">
                <a:latin typeface="NimbusRomNo9L-Regu"/>
              </a:rPr>
              <a:t>dell’azienda</a:t>
            </a:r>
            <a:r>
              <a:rPr lang="en-GB" sz="1200" b="0" i="0" u="none" strike="noStrike" baseline="0" dirty="0">
                <a:latin typeface="NimbusRomNo9L-Regu"/>
              </a:rPr>
              <a:t>.</a:t>
            </a:r>
          </a:p>
        </p:txBody>
      </p:sp>
      <p:sp>
        <p:nvSpPr>
          <p:cNvPr id="4" name="Segnaposto numero diapositiva 3"/>
          <p:cNvSpPr>
            <a:spLocks noGrp="1"/>
          </p:cNvSpPr>
          <p:nvPr>
            <p:ph type="sldNum" sz="quarter" idx="5"/>
          </p:nvPr>
        </p:nvSpPr>
        <p:spPr/>
        <p:txBody>
          <a:bodyPr/>
          <a:lstStyle/>
          <a:p>
            <a:fld id="{04EE7BBA-6688-40E5-BD5A-6CE991A73896}" type="slidenum">
              <a:rPr lang="en-GB" smtClean="0"/>
              <a:t>10</a:t>
            </a:fld>
            <a:endParaRPr lang="en-GB"/>
          </a:p>
        </p:txBody>
      </p:sp>
    </p:spTree>
    <p:extLst>
      <p:ext uri="{BB962C8B-B14F-4D97-AF65-F5344CB8AC3E}">
        <p14:creationId xmlns:p14="http://schemas.microsoft.com/office/powerpoint/2010/main" val="2321034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11</a:t>
            </a:fld>
            <a:endParaRPr lang="en-GB"/>
          </a:p>
        </p:txBody>
      </p:sp>
    </p:spTree>
    <p:extLst>
      <p:ext uri="{BB962C8B-B14F-4D97-AF65-F5344CB8AC3E}">
        <p14:creationId xmlns:p14="http://schemas.microsoft.com/office/powerpoint/2010/main" val="2880963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12</a:t>
            </a:fld>
            <a:endParaRPr lang="en-GB"/>
          </a:p>
        </p:txBody>
      </p:sp>
    </p:spTree>
    <p:extLst>
      <p:ext uri="{BB962C8B-B14F-4D97-AF65-F5344CB8AC3E}">
        <p14:creationId xmlns:p14="http://schemas.microsoft.com/office/powerpoint/2010/main" val="684117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13</a:t>
            </a:fld>
            <a:endParaRPr lang="en-GB"/>
          </a:p>
        </p:txBody>
      </p:sp>
    </p:spTree>
    <p:extLst>
      <p:ext uri="{BB962C8B-B14F-4D97-AF65-F5344CB8AC3E}">
        <p14:creationId xmlns:p14="http://schemas.microsoft.com/office/powerpoint/2010/main" val="2920199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14</a:t>
            </a:fld>
            <a:endParaRPr lang="en-GB"/>
          </a:p>
        </p:txBody>
      </p:sp>
    </p:spTree>
    <p:extLst>
      <p:ext uri="{BB962C8B-B14F-4D97-AF65-F5344CB8AC3E}">
        <p14:creationId xmlns:p14="http://schemas.microsoft.com/office/powerpoint/2010/main" val="2389176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15</a:t>
            </a:fld>
            <a:endParaRPr lang="en-GB"/>
          </a:p>
        </p:txBody>
      </p:sp>
    </p:spTree>
    <p:extLst>
      <p:ext uri="{BB962C8B-B14F-4D97-AF65-F5344CB8AC3E}">
        <p14:creationId xmlns:p14="http://schemas.microsoft.com/office/powerpoint/2010/main" val="3666490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16</a:t>
            </a:fld>
            <a:endParaRPr lang="en-GB"/>
          </a:p>
        </p:txBody>
      </p:sp>
    </p:spTree>
    <p:extLst>
      <p:ext uri="{BB962C8B-B14F-4D97-AF65-F5344CB8AC3E}">
        <p14:creationId xmlns:p14="http://schemas.microsoft.com/office/powerpoint/2010/main" val="301976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17</a:t>
            </a:fld>
            <a:endParaRPr lang="en-GB"/>
          </a:p>
        </p:txBody>
      </p:sp>
    </p:spTree>
    <p:extLst>
      <p:ext uri="{BB962C8B-B14F-4D97-AF65-F5344CB8AC3E}">
        <p14:creationId xmlns:p14="http://schemas.microsoft.com/office/powerpoint/2010/main" val="404440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18</a:t>
            </a:fld>
            <a:endParaRPr lang="en-GB"/>
          </a:p>
        </p:txBody>
      </p:sp>
    </p:spTree>
    <p:extLst>
      <p:ext uri="{BB962C8B-B14F-4D97-AF65-F5344CB8AC3E}">
        <p14:creationId xmlns:p14="http://schemas.microsoft.com/office/powerpoint/2010/main" val="618767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19</a:t>
            </a:fld>
            <a:endParaRPr lang="en-GB"/>
          </a:p>
        </p:txBody>
      </p:sp>
    </p:spTree>
    <p:extLst>
      <p:ext uri="{BB962C8B-B14F-4D97-AF65-F5344CB8AC3E}">
        <p14:creationId xmlns:p14="http://schemas.microsoft.com/office/powerpoint/2010/main" val="3737694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2</a:t>
            </a:fld>
            <a:endParaRPr lang="en-GB"/>
          </a:p>
        </p:txBody>
      </p:sp>
    </p:spTree>
    <p:extLst>
      <p:ext uri="{BB962C8B-B14F-4D97-AF65-F5344CB8AC3E}">
        <p14:creationId xmlns:p14="http://schemas.microsoft.com/office/powerpoint/2010/main" val="4000417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20</a:t>
            </a:fld>
            <a:endParaRPr lang="en-GB"/>
          </a:p>
        </p:txBody>
      </p:sp>
    </p:spTree>
    <p:extLst>
      <p:ext uri="{BB962C8B-B14F-4D97-AF65-F5344CB8AC3E}">
        <p14:creationId xmlns:p14="http://schemas.microsoft.com/office/powerpoint/2010/main" val="1962377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21</a:t>
            </a:fld>
            <a:endParaRPr lang="en-GB"/>
          </a:p>
        </p:txBody>
      </p:sp>
    </p:spTree>
    <p:extLst>
      <p:ext uri="{BB962C8B-B14F-4D97-AF65-F5344CB8AC3E}">
        <p14:creationId xmlns:p14="http://schemas.microsoft.com/office/powerpoint/2010/main" val="3409429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22</a:t>
            </a:fld>
            <a:endParaRPr lang="en-GB"/>
          </a:p>
        </p:txBody>
      </p:sp>
    </p:spTree>
    <p:extLst>
      <p:ext uri="{BB962C8B-B14F-4D97-AF65-F5344CB8AC3E}">
        <p14:creationId xmlns:p14="http://schemas.microsoft.com/office/powerpoint/2010/main" val="3547323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23</a:t>
            </a:fld>
            <a:endParaRPr lang="en-GB"/>
          </a:p>
        </p:txBody>
      </p:sp>
    </p:spTree>
    <p:extLst>
      <p:ext uri="{BB962C8B-B14F-4D97-AF65-F5344CB8AC3E}">
        <p14:creationId xmlns:p14="http://schemas.microsoft.com/office/powerpoint/2010/main" val="2184985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24</a:t>
            </a:fld>
            <a:endParaRPr lang="en-GB"/>
          </a:p>
        </p:txBody>
      </p:sp>
    </p:spTree>
    <p:extLst>
      <p:ext uri="{BB962C8B-B14F-4D97-AF65-F5344CB8AC3E}">
        <p14:creationId xmlns:p14="http://schemas.microsoft.com/office/powerpoint/2010/main" val="3125019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25</a:t>
            </a:fld>
            <a:endParaRPr lang="en-GB"/>
          </a:p>
        </p:txBody>
      </p:sp>
    </p:spTree>
    <p:extLst>
      <p:ext uri="{BB962C8B-B14F-4D97-AF65-F5344CB8AC3E}">
        <p14:creationId xmlns:p14="http://schemas.microsoft.com/office/powerpoint/2010/main" val="2252827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26</a:t>
            </a:fld>
            <a:endParaRPr lang="en-GB"/>
          </a:p>
        </p:txBody>
      </p:sp>
    </p:spTree>
    <p:extLst>
      <p:ext uri="{BB962C8B-B14F-4D97-AF65-F5344CB8AC3E}">
        <p14:creationId xmlns:p14="http://schemas.microsoft.com/office/powerpoint/2010/main" val="2442712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27</a:t>
            </a:fld>
            <a:endParaRPr lang="en-GB"/>
          </a:p>
        </p:txBody>
      </p:sp>
    </p:spTree>
    <p:extLst>
      <p:ext uri="{BB962C8B-B14F-4D97-AF65-F5344CB8AC3E}">
        <p14:creationId xmlns:p14="http://schemas.microsoft.com/office/powerpoint/2010/main" val="1607426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28</a:t>
            </a:fld>
            <a:endParaRPr lang="en-GB"/>
          </a:p>
        </p:txBody>
      </p:sp>
    </p:spTree>
    <p:extLst>
      <p:ext uri="{BB962C8B-B14F-4D97-AF65-F5344CB8AC3E}">
        <p14:creationId xmlns:p14="http://schemas.microsoft.com/office/powerpoint/2010/main" val="1024269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29</a:t>
            </a:fld>
            <a:endParaRPr lang="en-GB"/>
          </a:p>
        </p:txBody>
      </p:sp>
    </p:spTree>
    <p:extLst>
      <p:ext uri="{BB962C8B-B14F-4D97-AF65-F5344CB8AC3E}">
        <p14:creationId xmlns:p14="http://schemas.microsoft.com/office/powerpoint/2010/main" val="2426434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La gestione documentale all’interno delle amministrazioni presenta problemi e criticità di tipo organizzativo, di ordine tecnologico e di natura archivistica che richiede una ridefinizione sistematica di strutture, responsabilità, adeguate architetture informatiche, modelli di gestione dei flussi documentali e metodi di conservazione. L’introduzione di un sistema di gestione documentale all’interno di una pubblica amministrazione deve, in altre parole, essere inserito in modo armonico e funzionale come parte di un sistema informativo a supporto delle attività istituzionali dell’amministrazione. Secondo il Codice dell’Amministrazione Digitale (CAD) 2 la gestione informatica dei documenti `e da intendersi come “l’insieme delle attività finalizzate alla registrazione e segnatura di protocollo, nonché alla classificazione, organizzazione, assegnazione, reperimento e conservazione dei documenti amministrativi formati o acquisiti dalle amministrazioni, nell’ambito del sistema di classificazione d’archivio adottato, effettuate mediante sistemi informatici.</a:t>
            </a:r>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3</a:t>
            </a:fld>
            <a:endParaRPr lang="en-GB"/>
          </a:p>
        </p:txBody>
      </p:sp>
    </p:spTree>
    <p:extLst>
      <p:ext uri="{BB962C8B-B14F-4D97-AF65-F5344CB8AC3E}">
        <p14:creationId xmlns:p14="http://schemas.microsoft.com/office/powerpoint/2010/main" val="25827563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30</a:t>
            </a:fld>
            <a:endParaRPr lang="en-GB"/>
          </a:p>
        </p:txBody>
      </p:sp>
    </p:spTree>
    <p:extLst>
      <p:ext uri="{BB962C8B-B14F-4D97-AF65-F5344CB8AC3E}">
        <p14:creationId xmlns:p14="http://schemas.microsoft.com/office/powerpoint/2010/main" val="3746174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31</a:t>
            </a:fld>
            <a:endParaRPr lang="en-GB"/>
          </a:p>
        </p:txBody>
      </p:sp>
    </p:spTree>
    <p:extLst>
      <p:ext uri="{BB962C8B-B14F-4D97-AF65-F5344CB8AC3E}">
        <p14:creationId xmlns:p14="http://schemas.microsoft.com/office/powerpoint/2010/main" val="36212706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32</a:t>
            </a:fld>
            <a:endParaRPr lang="en-GB"/>
          </a:p>
        </p:txBody>
      </p:sp>
    </p:spTree>
    <p:extLst>
      <p:ext uri="{BB962C8B-B14F-4D97-AF65-F5344CB8AC3E}">
        <p14:creationId xmlns:p14="http://schemas.microsoft.com/office/powerpoint/2010/main" val="2537885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33</a:t>
            </a:fld>
            <a:endParaRPr lang="en-GB"/>
          </a:p>
        </p:txBody>
      </p:sp>
    </p:spTree>
    <p:extLst>
      <p:ext uri="{BB962C8B-B14F-4D97-AF65-F5344CB8AC3E}">
        <p14:creationId xmlns:p14="http://schemas.microsoft.com/office/powerpoint/2010/main" val="40356505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34</a:t>
            </a:fld>
            <a:endParaRPr lang="en-GB"/>
          </a:p>
        </p:txBody>
      </p:sp>
    </p:spTree>
    <p:extLst>
      <p:ext uri="{BB962C8B-B14F-4D97-AF65-F5344CB8AC3E}">
        <p14:creationId xmlns:p14="http://schemas.microsoft.com/office/powerpoint/2010/main" val="5056801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35</a:t>
            </a:fld>
            <a:endParaRPr lang="en-GB"/>
          </a:p>
        </p:txBody>
      </p:sp>
    </p:spTree>
    <p:extLst>
      <p:ext uri="{BB962C8B-B14F-4D97-AF65-F5344CB8AC3E}">
        <p14:creationId xmlns:p14="http://schemas.microsoft.com/office/powerpoint/2010/main" val="88206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36</a:t>
            </a:fld>
            <a:endParaRPr lang="en-GB"/>
          </a:p>
        </p:txBody>
      </p:sp>
    </p:spTree>
    <p:extLst>
      <p:ext uri="{BB962C8B-B14F-4D97-AF65-F5344CB8AC3E}">
        <p14:creationId xmlns:p14="http://schemas.microsoft.com/office/powerpoint/2010/main" val="28949877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37</a:t>
            </a:fld>
            <a:endParaRPr lang="en-GB"/>
          </a:p>
        </p:txBody>
      </p:sp>
    </p:spTree>
    <p:extLst>
      <p:ext uri="{BB962C8B-B14F-4D97-AF65-F5344CB8AC3E}">
        <p14:creationId xmlns:p14="http://schemas.microsoft.com/office/powerpoint/2010/main" val="7423272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38</a:t>
            </a:fld>
            <a:endParaRPr lang="en-GB"/>
          </a:p>
        </p:txBody>
      </p:sp>
    </p:spTree>
    <p:extLst>
      <p:ext uri="{BB962C8B-B14F-4D97-AF65-F5344CB8AC3E}">
        <p14:creationId xmlns:p14="http://schemas.microsoft.com/office/powerpoint/2010/main" val="7443472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39</a:t>
            </a:fld>
            <a:endParaRPr lang="en-GB"/>
          </a:p>
        </p:txBody>
      </p:sp>
    </p:spTree>
    <p:extLst>
      <p:ext uri="{BB962C8B-B14F-4D97-AF65-F5344CB8AC3E}">
        <p14:creationId xmlns:p14="http://schemas.microsoft.com/office/powerpoint/2010/main" val="1708157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 sistema di gestione documentale è costituito dall’insieme dei documenti prodotti e acquisiti per i fini istituzionali di un ente o amministrazione e dal sistema informativo per la gestione dei documenti, cioè le regole, le procedure e le risorse necessarie per la formazione, l’organizzazione, la tenuta, il reperimento, l’utilizzo e la conservazione dei documenti stessi.</a:t>
            </a:r>
          </a:p>
          <a:p>
            <a:r>
              <a:rPr lang="it-IT" dirty="0"/>
              <a:t>In conclusione, i macro-obiettivi da raggiungere con un sistema per la gestione documentale sono: </a:t>
            </a:r>
          </a:p>
          <a:p>
            <a:r>
              <a:rPr lang="it-IT" dirty="0"/>
              <a:t>-la produzione/acquisizione di documenti attendibili a fini giuridici e amministrativi;</a:t>
            </a:r>
          </a:p>
          <a:p>
            <a:r>
              <a:rPr lang="it-IT" dirty="0"/>
              <a:t>-la presa in carico e la lavorazione dei documenti;</a:t>
            </a:r>
          </a:p>
          <a:p>
            <a:r>
              <a:rPr lang="it-IT" dirty="0"/>
              <a:t>-l’organizzazione e la tenuta della produzione documentaria in modo ordinato e coerente alle funzioni esercitate;</a:t>
            </a:r>
          </a:p>
          <a:p>
            <a:r>
              <a:rPr lang="it-IT" dirty="0"/>
              <a:t>-la trasmissione e conservazione di documenti autentici, </a:t>
            </a:r>
            <a:r>
              <a:rPr lang="it-IT" dirty="0" err="1"/>
              <a:t>cio`e</a:t>
            </a:r>
            <a:r>
              <a:rPr lang="it-IT" dirty="0"/>
              <a:t> integri e di provenienza certa e identificata;</a:t>
            </a:r>
          </a:p>
          <a:p>
            <a:r>
              <a:rPr lang="it-IT" dirty="0"/>
              <a:t>-la rapidità e l’efficienza del reperimento nell’ambito dell’</a:t>
            </a:r>
            <a:r>
              <a:rPr lang="it-IT" dirty="0" err="1"/>
              <a:t>attivit`a</a:t>
            </a:r>
            <a:r>
              <a:rPr lang="it-IT" dirty="0"/>
              <a:t> amministrativa svolta.</a:t>
            </a:r>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4</a:t>
            </a:fld>
            <a:endParaRPr lang="en-GB"/>
          </a:p>
        </p:txBody>
      </p:sp>
    </p:spTree>
    <p:extLst>
      <p:ext uri="{BB962C8B-B14F-4D97-AF65-F5344CB8AC3E}">
        <p14:creationId xmlns:p14="http://schemas.microsoft.com/office/powerpoint/2010/main" val="36142159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a:p>
        </p:txBody>
      </p:sp>
      <p:sp>
        <p:nvSpPr>
          <p:cNvPr id="4" name="Segnaposto numero diapositiva 3"/>
          <p:cNvSpPr>
            <a:spLocks noGrp="1"/>
          </p:cNvSpPr>
          <p:nvPr>
            <p:ph type="sldNum" sz="quarter" idx="5"/>
          </p:nvPr>
        </p:nvSpPr>
        <p:spPr/>
        <p:txBody>
          <a:bodyPr/>
          <a:lstStyle/>
          <a:p>
            <a:fld id="{04EE7BBA-6688-40E5-BD5A-6CE991A73896}" type="slidenum">
              <a:rPr lang="en-GB" smtClean="0"/>
              <a:t>40</a:t>
            </a:fld>
            <a:endParaRPr lang="en-GB"/>
          </a:p>
        </p:txBody>
      </p:sp>
    </p:spTree>
    <p:extLst>
      <p:ext uri="{BB962C8B-B14F-4D97-AF65-F5344CB8AC3E}">
        <p14:creationId xmlns:p14="http://schemas.microsoft.com/office/powerpoint/2010/main" val="2367521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sz="1800" b="0" i="0" u="none" strike="noStrike" baseline="0" dirty="0">
                <a:latin typeface="NimbusRomNo9L-Regu"/>
              </a:rPr>
              <a:t>Il SI deve quindi mettere a disposizione un insieme di funzionalità – come noto modellabili in UML attraverso dei </a:t>
            </a:r>
            <a:r>
              <a:rPr lang="it-IT" sz="1800" b="0" i="0" u="none" strike="noStrike" baseline="0" dirty="0">
                <a:latin typeface="NimbusRomNo9L-ReguItal"/>
              </a:rPr>
              <a:t>diagrammi dei casi d’uso </a:t>
            </a:r>
            <a:r>
              <a:rPr lang="it-IT" sz="1800" b="0" i="0" u="none" strike="noStrike" baseline="0" dirty="0">
                <a:latin typeface="NimbusRomNo9L-Regu"/>
              </a:rPr>
              <a:t>(in gergo </a:t>
            </a:r>
            <a:r>
              <a:rPr lang="it-IT" sz="1800" b="0" i="0" u="none" strike="noStrike" baseline="0" dirty="0">
                <a:latin typeface="NimbusRomNo9L-ReguItal"/>
              </a:rPr>
              <a:t>use case </a:t>
            </a:r>
            <a:r>
              <a:rPr lang="it-IT" sz="1800" b="0" i="0" u="none" strike="noStrike" baseline="0" dirty="0" err="1">
                <a:latin typeface="NimbusRomNo9L-ReguItal"/>
              </a:rPr>
              <a:t>diagram</a:t>
            </a:r>
            <a:r>
              <a:rPr lang="it-IT" sz="1800" b="0" i="0" u="none" strike="noStrike" baseline="0" dirty="0">
                <a:latin typeface="NimbusRomNo9L-Regu"/>
              </a:rPr>
              <a:t>) – per l’esecuzione di quelle </a:t>
            </a:r>
            <a:r>
              <a:rPr lang="it-IT" sz="1800" b="0" i="0" u="none" strike="noStrike" baseline="0" dirty="0" err="1">
                <a:latin typeface="NimbusRomNo9L-Regu"/>
              </a:rPr>
              <a:t>attivit`a</a:t>
            </a:r>
            <a:r>
              <a:rPr lang="it-IT" sz="1800" b="0" i="0" u="none" strike="noStrike" baseline="0" dirty="0">
                <a:latin typeface="NimbusRomNo9L-Regu"/>
              </a:rPr>
              <a:t> che necessitano di scambiare informazioni con altre </a:t>
            </a:r>
            <a:r>
              <a:rPr lang="it-IT" sz="1800" b="0" i="0" u="none" strike="noStrike" baseline="0" dirty="0" err="1">
                <a:latin typeface="NimbusRomNo9L-Regu"/>
              </a:rPr>
              <a:t>attivit`a</a:t>
            </a:r>
            <a:r>
              <a:rPr lang="it-IT" sz="1800" b="0" i="0" u="none" strike="noStrike" baseline="0" dirty="0">
                <a:latin typeface="NimbusRomNo9L-Regu"/>
              </a:rPr>
              <a:t> o con l’ambiente esterno. Ogni </a:t>
            </a:r>
            <a:r>
              <a:rPr lang="it-IT" sz="1800" b="0" i="0" u="none" strike="noStrike" baseline="0" dirty="0" err="1">
                <a:latin typeface="NimbusRomNo9L-Regu"/>
              </a:rPr>
              <a:t>funzionalit`a</a:t>
            </a:r>
            <a:r>
              <a:rPr lang="it-IT" sz="1800" b="0" i="0" u="none" strike="noStrike" baseline="0" dirty="0">
                <a:latin typeface="NimbusRomNo9L-Regu"/>
              </a:rPr>
              <a:t> deve essere opportunamente “attivata” da uno o </a:t>
            </a:r>
            <a:r>
              <a:rPr lang="it-IT" sz="1800" b="0" i="0" u="none" strike="noStrike" baseline="0" dirty="0" err="1">
                <a:latin typeface="NimbusRomNo9L-Regu"/>
              </a:rPr>
              <a:t>pi`u</a:t>
            </a:r>
            <a:r>
              <a:rPr lang="it-IT" sz="1800" b="0" i="0" u="none" strike="noStrike" baseline="0" dirty="0">
                <a:latin typeface="NimbusRomNo9L-Regu"/>
              </a:rPr>
              <a:t> </a:t>
            </a:r>
            <a:r>
              <a:rPr lang="it-IT" sz="1800" b="0" i="0" u="none" strike="noStrike" baseline="0" dirty="0">
                <a:latin typeface="NimbusRomNo9L-ReguItal"/>
              </a:rPr>
              <a:t>attori </a:t>
            </a:r>
            <a:r>
              <a:rPr lang="it-IT" sz="1800" b="0" i="0" u="none" strike="noStrike" baseline="0" dirty="0">
                <a:latin typeface="NimbusRomNo9L-Regu"/>
              </a:rPr>
              <a:t>del sistema (utenti o sottosistemi) che coordinano l’esecuzione dell’</a:t>
            </a:r>
            <a:r>
              <a:rPr lang="it-IT" sz="1800" b="0" i="0" u="none" strike="noStrike" baseline="0" dirty="0" err="1">
                <a:latin typeface="NimbusRomNo9L-Regu"/>
              </a:rPr>
              <a:t>attivit`a</a:t>
            </a:r>
            <a:r>
              <a:rPr lang="it-IT" sz="1800" b="0" i="0" u="none" strike="noStrike" baseline="0" dirty="0">
                <a:latin typeface="NimbusRomNo9L-Regu"/>
              </a:rPr>
              <a:t> in questione.</a:t>
            </a:r>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5</a:t>
            </a:fld>
            <a:endParaRPr lang="en-GB"/>
          </a:p>
        </p:txBody>
      </p:sp>
    </p:spTree>
    <p:extLst>
      <p:ext uri="{BB962C8B-B14F-4D97-AF65-F5344CB8AC3E}">
        <p14:creationId xmlns:p14="http://schemas.microsoft.com/office/powerpoint/2010/main" val="2483384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6</a:t>
            </a:fld>
            <a:endParaRPr lang="en-GB"/>
          </a:p>
        </p:txBody>
      </p:sp>
    </p:spTree>
    <p:extLst>
      <p:ext uri="{BB962C8B-B14F-4D97-AF65-F5344CB8AC3E}">
        <p14:creationId xmlns:p14="http://schemas.microsoft.com/office/powerpoint/2010/main" val="2830932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sz="1800" b="0" i="0" u="none" strike="noStrike" baseline="0" dirty="0">
                <a:latin typeface="NimbusRomNo9L-Regu"/>
              </a:rPr>
              <a:t>I processi possono essere di tre tipi:</a:t>
            </a:r>
          </a:p>
          <a:p>
            <a:pPr algn="l"/>
            <a:r>
              <a:rPr lang="it-IT" sz="1800" b="0" i="0" u="none" strike="noStrike" baseline="0" dirty="0">
                <a:latin typeface="CMSY10"/>
              </a:rPr>
              <a:t> </a:t>
            </a:r>
            <a:r>
              <a:rPr lang="it-IT" sz="1800" b="0" i="0" u="none" strike="noStrike" baseline="0" dirty="0">
                <a:latin typeface="NimbusRomNo9L-ReguItal"/>
              </a:rPr>
              <a:t>processi fisici</a:t>
            </a:r>
            <a:r>
              <a:rPr lang="it-IT" sz="1800" b="0" i="0" u="none" strike="noStrike" baseline="0" dirty="0">
                <a:latin typeface="NimbusRomNo9L-Regu"/>
              </a:rPr>
              <a:t>, descrivono </a:t>
            </a:r>
            <a:r>
              <a:rPr lang="it-IT" sz="1800" b="0" i="0" u="none" strike="noStrike" baseline="0" dirty="0" err="1">
                <a:latin typeface="NimbusRomNo9L-Regu"/>
              </a:rPr>
              <a:t>attivit`a</a:t>
            </a:r>
            <a:r>
              <a:rPr lang="it-IT" sz="1800" b="0" i="0" u="none" strike="noStrike" baseline="0" dirty="0">
                <a:latin typeface="NimbusRomNo9L-Regu"/>
              </a:rPr>
              <a:t> di elaborazione di oggetti fisici del sistema come ad esempio flussi di materiali all’interno di un processo di produzione;</a:t>
            </a:r>
          </a:p>
          <a:p>
            <a:pPr algn="l"/>
            <a:r>
              <a:rPr lang="it-IT" sz="1800" b="0" i="0" u="none" strike="noStrike" baseline="0" dirty="0">
                <a:latin typeface="CMSY10"/>
              </a:rPr>
              <a:t> </a:t>
            </a:r>
            <a:r>
              <a:rPr lang="it-IT" sz="1800" b="0" i="0" u="none" strike="noStrike" baseline="0" dirty="0">
                <a:latin typeface="NimbusRomNo9L-ReguItal"/>
              </a:rPr>
              <a:t>processi informativi</a:t>
            </a:r>
            <a:r>
              <a:rPr lang="it-IT" sz="1800" b="0" i="0" u="none" strike="noStrike" baseline="0" dirty="0">
                <a:latin typeface="NimbusRomNo9L-Regu"/>
              </a:rPr>
              <a:t>, sono sequenze di </a:t>
            </a:r>
            <a:r>
              <a:rPr lang="it-IT" sz="1800" b="0" i="0" u="none" strike="noStrike" baseline="0" dirty="0" err="1">
                <a:latin typeface="NimbusRomNo9L-Regu"/>
              </a:rPr>
              <a:t>attivit`a</a:t>
            </a:r>
            <a:r>
              <a:rPr lang="it-IT" sz="1800" b="0" i="0" u="none" strike="noStrike" baseline="0" dirty="0">
                <a:latin typeface="NimbusRomNo9L-Regu"/>
              </a:rPr>
              <a:t> che creano, gestiscono, elaborano e/o forniscono informazioni, come ad esempio la gestione delle informazioni relative ad un ordine di acquisto di materiali;</a:t>
            </a:r>
          </a:p>
          <a:p>
            <a:pPr algn="l"/>
            <a:r>
              <a:rPr lang="it-IT" sz="1800" b="0" i="0" u="none" strike="noStrike" baseline="0" dirty="0">
                <a:latin typeface="CMSY10"/>
              </a:rPr>
              <a:t> </a:t>
            </a:r>
            <a:r>
              <a:rPr lang="it-IT" sz="1800" b="0" i="0" u="none" strike="noStrike" baseline="0" dirty="0">
                <a:latin typeface="NimbusRomNo9L-ReguItal"/>
              </a:rPr>
              <a:t>processi aziendali</a:t>
            </a:r>
            <a:r>
              <a:rPr lang="it-IT" sz="1800" b="0" i="0" u="none" strike="noStrike" baseline="0" dirty="0">
                <a:latin typeface="NimbusRomNo9L-Regu"/>
              </a:rPr>
              <a:t>, rappresentano funzioni legate all’</a:t>
            </a:r>
            <a:r>
              <a:rPr lang="it-IT" sz="1800" b="0" i="0" u="none" strike="noStrike" baseline="0" dirty="0" err="1">
                <a:latin typeface="NimbusRomNo9L-Regu"/>
              </a:rPr>
              <a:t>attivit`a</a:t>
            </a:r>
            <a:r>
              <a:rPr lang="it-IT" sz="1800" b="0" i="0" u="none" strike="noStrike" baseline="0" dirty="0">
                <a:latin typeface="NimbusRomNo9L-Regu"/>
              </a:rPr>
              <a:t> complessiva di un’organizzazione come ad esempio la produzione di un bene.</a:t>
            </a:r>
          </a:p>
          <a:p>
            <a:pPr algn="l"/>
            <a:r>
              <a:rPr lang="it-IT" sz="1800" b="0" i="0" u="none" strike="noStrike" baseline="0" dirty="0">
                <a:latin typeface="NimbusRomNo9L-Regu"/>
              </a:rPr>
              <a:t>Il processo `e una generica </a:t>
            </a:r>
            <a:r>
              <a:rPr lang="it-IT" sz="1800" b="0" i="0" u="none" strike="noStrike" baseline="0" dirty="0" err="1">
                <a:latin typeface="NimbusRomNo9L-Regu"/>
              </a:rPr>
              <a:t>attivit`a</a:t>
            </a:r>
            <a:r>
              <a:rPr lang="it-IT" sz="1800" b="0" i="0" u="none" strike="noStrike" baseline="0" dirty="0">
                <a:latin typeface="NimbusRomNo9L-Regu"/>
              </a:rPr>
              <a:t> di elaborazione che trasforma i dati attraverso computazioni, reindirizzamento o operazioni logiche secondo regole aziendali. Un processo `e rappresentato da un cerchio e include il nome del processo eventualmente seguito dall’identificativo. Nomi di processo sono verbi e nomi di flussi di dati che descrivono la trasformazione.</a:t>
            </a:r>
          </a:p>
          <a:p>
            <a:pPr algn="l"/>
            <a:r>
              <a:rPr lang="it-IT" sz="1800" b="0" i="0" u="none" strike="noStrike" baseline="0" dirty="0">
                <a:latin typeface="NimbusRomNo9L-Regu"/>
              </a:rPr>
              <a:t>Gli agenti (o interfacce) rappresentano tutto </a:t>
            </a:r>
            <a:r>
              <a:rPr lang="it-IT" sz="1800" b="0" i="0" u="none" strike="noStrike" baseline="0" dirty="0" err="1">
                <a:latin typeface="NimbusRomNo9L-Regu"/>
              </a:rPr>
              <a:t>ci`o</a:t>
            </a:r>
            <a:r>
              <a:rPr lang="it-IT" sz="1800" b="0" i="0" u="none" strike="noStrike" baseline="0" dirty="0">
                <a:latin typeface="NimbusRomNo9L-Regu"/>
              </a:rPr>
              <a:t> che `e esterno al sistema informativo ma che interagisce inviando e ricevendo informazioni dal sistema informativo </a:t>
            </a:r>
            <a:r>
              <a:rPr lang="en-GB" sz="1800" b="0" i="0" u="none" strike="noStrike" baseline="0" dirty="0" err="1">
                <a:latin typeface="NimbusRomNo9L-Regu"/>
              </a:rPr>
              <a:t>stesso</a:t>
            </a:r>
            <a:r>
              <a:rPr lang="en-GB" sz="1800" b="0" i="0" u="none" strike="noStrike" baseline="0" dirty="0">
                <a:latin typeface="NimbusRomNo9L-Regu"/>
              </a:rPr>
              <a:t>.</a:t>
            </a:r>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7</a:t>
            </a:fld>
            <a:endParaRPr lang="en-GB"/>
          </a:p>
        </p:txBody>
      </p:sp>
    </p:spTree>
    <p:extLst>
      <p:ext uri="{BB962C8B-B14F-4D97-AF65-F5344CB8AC3E}">
        <p14:creationId xmlns:p14="http://schemas.microsoft.com/office/powerpoint/2010/main" val="3347770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8</a:t>
            </a:fld>
            <a:endParaRPr lang="en-GB"/>
          </a:p>
        </p:txBody>
      </p:sp>
    </p:spTree>
    <p:extLst>
      <p:ext uri="{BB962C8B-B14F-4D97-AF65-F5344CB8AC3E}">
        <p14:creationId xmlns:p14="http://schemas.microsoft.com/office/powerpoint/2010/main" val="920395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4EE7BBA-6688-40E5-BD5A-6CE991A73896}" type="slidenum">
              <a:rPr lang="en-GB" smtClean="0"/>
              <a:t>9</a:t>
            </a:fld>
            <a:endParaRPr lang="en-GB"/>
          </a:p>
        </p:txBody>
      </p:sp>
    </p:spTree>
    <p:extLst>
      <p:ext uri="{BB962C8B-B14F-4D97-AF65-F5344CB8AC3E}">
        <p14:creationId xmlns:p14="http://schemas.microsoft.com/office/powerpoint/2010/main" val="1439573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494AAA-4780-6E63-EF79-142F9BEBB960}"/>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3B3A608-59B9-C13A-D9A1-0EE3E7CD52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3A8884D2-0878-C40F-D558-AFAA08D56599}"/>
              </a:ext>
            </a:extLst>
          </p:cNvPr>
          <p:cNvSpPr>
            <a:spLocks noGrp="1"/>
          </p:cNvSpPr>
          <p:nvPr>
            <p:ph type="dt" sz="half" idx="10"/>
          </p:nvPr>
        </p:nvSpPr>
        <p:spPr/>
        <p:txBody>
          <a:bodyPr/>
          <a:lstStyle/>
          <a:p>
            <a:fld id="{C2355332-C8B3-44B9-81FA-D561697983E6}" type="datetimeFigureOut">
              <a:rPr lang="it-IT" smtClean="0"/>
              <a:t>20/12/2022</a:t>
            </a:fld>
            <a:endParaRPr lang="it-IT"/>
          </a:p>
        </p:txBody>
      </p:sp>
      <p:sp>
        <p:nvSpPr>
          <p:cNvPr id="5" name="Segnaposto piè di pagina 4">
            <a:extLst>
              <a:ext uri="{FF2B5EF4-FFF2-40B4-BE49-F238E27FC236}">
                <a16:creationId xmlns:a16="http://schemas.microsoft.com/office/drawing/2014/main" id="{5ABF0563-9201-A7B8-7C2D-0AE67BA9EDA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0E63B01-CA3E-28CE-04DA-81022C41A51D}"/>
              </a:ext>
            </a:extLst>
          </p:cNvPr>
          <p:cNvSpPr>
            <a:spLocks noGrp="1"/>
          </p:cNvSpPr>
          <p:nvPr>
            <p:ph type="sldNum" sz="quarter" idx="12"/>
          </p:nvPr>
        </p:nvSpPr>
        <p:spPr/>
        <p:txBody>
          <a:bodyPr/>
          <a:lstStyle/>
          <a:p>
            <a:fld id="{BC43DED1-1B35-4B06-A055-E240B911632C}" type="slidenum">
              <a:rPr lang="it-IT" smtClean="0"/>
              <a:t>‹N›</a:t>
            </a:fld>
            <a:endParaRPr lang="it-IT"/>
          </a:p>
        </p:txBody>
      </p:sp>
    </p:spTree>
    <p:extLst>
      <p:ext uri="{BB962C8B-B14F-4D97-AF65-F5344CB8AC3E}">
        <p14:creationId xmlns:p14="http://schemas.microsoft.com/office/powerpoint/2010/main" val="627187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5C1748-BB7D-5F1A-70B0-F24A3473D7D8}"/>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C2CF7B62-08FE-E854-D4FE-EB7F0743E90B}"/>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2D6C3F9-ADEB-F8AC-F912-896508F82127}"/>
              </a:ext>
            </a:extLst>
          </p:cNvPr>
          <p:cNvSpPr>
            <a:spLocks noGrp="1"/>
          </p:cNvSpPr>
          <p:nvPr>
            <p:ph type="dt" sz="half" idx="10"/>
          </p:nvPr>
        </p:nvSpPr>
        <p:spPr/>
        <p:txBody>
          <a:bodyPr/>
          <a:lstStyle/>
          <a:p>
            <a:fld id="{C2355332-C8B3-44B9-81FA-D561697983E6}" type="datetimeFigureOut">
              <a:rPr lang="it-IT" smtClean="0"/>
              <a:t>20/12/2022</a:t>
            </a:fld>
            <a:endParaRPr lang="it-IT"/>
          </a:p>
        </p:txBody>
      </p:sp>
      <p:sp>
        <p:nvSpPr>
          <p:cNvPr id="5" name="Segnaposto piè di pagina 4">
            <a:extLst>
              <a:ext uri="{FF2B5EF4-FFF2-40B4-BE49-F238E27FC236}">
                <a16:creationId xmlns:a16="http://schemas.microsoft.com/office/drawing/2014/main" id="{C53B7F26-9141-1BA7-82C0-ACD3A1417B5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D713D1A-43FC-2F09-0246-EFCD0F7482DD}"/>
              </a:ext>
            </a:extLst>
          </p:cNvPr>
          <p:cNvSpPr>
            <a:spLocks noGrp="1"/>
          </p:cNvSpPr>
          <p:nvPr>
            <p:ph type="sldNum" sz="quarter" idx="12"/>
          </p:nvPr>
        </p:nvSpPr>
        <p:spPr/>
        <p:txBody>
          <a:bodyPr/>
          <a:lstStyle/>
          <a:p>
            <a:fld id="{BC43DED1-1B35-4B06-A055-E240B911632C}" type="slidenum">
              <a:rPr lang="it-IT" smtClean="0"/>
              <a:t>‹N›</a:t>
            </a:fld>
            <a:endParaRPr lang="it-IT"/>
          </a:p>
        </p:txBody>
      </p:sp>
    </p:spTree>
    <p:extLst>
      <p:ext uri="{BB962C8B-B14F-4D97-AF65-F5344CB8AC3E}">
        <p14:creationId xmlns:p14="http://schemas.microsoft.com/office/powerpoint/2010/main" val="2701611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7B57D335-E8A2-280E-B2F4-93299EC8074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29A108D8-7A14-6FC8-06DC-89D49A0326A5}"/>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EC9875B-7CBF-5258-7113-91326A4260C1}"/>
              </a:ext>
            </a:extLst>
          </p:cNvPr>
          <p:cNvSpPr>
            <a:spLocks noGrp="1"/>
          </p:cNvSpPr>
          <p:nvPr>
            <p:ph type="dt" sz="half" idx="10"/>
          </p:nvPr>
        </p:nvSpPr>
        <p:spPr/>
        <p:txBody>
          <a:bodyPr/>
          <a:lstStyle/>
          <a:p>
            <a:fld id="{C2355332-C8B3-44B9-81FA-D561697983E6}" type="datetimeFigureOut">
              <a:rPr lang="it-IT" smtClean="0"/>
              <a:t>20/12/2022</a:t>
            </a:fld>
            <a:endParaRPr lang="it-IT"/>
          </a:p>
        </p:txBody>
      </p:sp>
      <p:sp>
        <p:nvSpPr>
          <p:cNvPr id="5" name="Segnaposto piè di pagina 4">
            <a:extLst>
              <a:ext uri="{FF2B5EF4-FFF2-40B4-BE49-F238E27FC236}">
                <a16:creationId xmlns:a16="http://schemas.microsoft.com/office/drawing/2014/main" id="{70CB43AC-01C6-8E6D-21C2-F69A6BFEFC5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B257F02-6234-C391-98E4-3E90D40E3479}"/>
              </a:ext>
            </a:extLst>
          </p:cNvPr>
          <p:cNvSpPr>
            <a:spLocks noGrp="1"/>
          </p:cNvSpPr>
          <p:nvPr>
            <p:ph type="sldNum" sz="quarter" idx="12"/>
          </p:nvPr>
        </p:nvSpPr>
        <p:spPr/>
        <p:txBody>
          <a:bodyPr/>
          <a:lstStyle/>
          <a:p>
            <a:fld id="{BC43DED1-1B35-4B06-A055-E240B911632C}" type="slidenum">
              <a:rPr lang="it-IT" smtClean="0"/>
              <a:t>‹N›</a:t>
            </a:fld>
            <a:endParaRPr lang="it-IT"/>
          </a:p>
        </p:txBody>
      </p:sp>
    </p:spTree>
    <p:extLst>
      <p:ext uri="{BB962C8B-B14F-4D97-AF65-F5344CB8AC3E}">
        <p14:creationId xmlns:p14="http://schemas.microsoft.com/office/powerpoint/2010/main" val="349729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86370A-1665-FF55-545F-6C592C97EC9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9B55C82-204F-2711-D294-390C86386BE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6397BC7-2929-B9BE-F895-56A4A6A2B1E6}"/>
              </a:ext>
            </a:extLst>
          </p:cNvPr>
          <p:cNvSpPr>
            <a:spLocks noGrp="1"/>
          </p:cNvSpPr>
          <p:nvPr>
            <p:ph type="dt" sz="half" idx="10"/>
          </p:nvPr>
        </p:nvSpPr>
        <p:spPr/>
        <p:txBody>
          <a:bodyPr/>
          <a:lstStyle/>
          <a:p>
            <a:fld id="{C2355332-C8B3-44B9-81FA-D561697983E6}" type="datetimeFigureOut">
              <a:rPr lang="it-IT" smtClean="0"/>
              <a:t>20/12/2022</a:t>
            </a:fld>
            <a:endParaRPr lang="it-IT"/>
          </a:p>
        </p:txBody>
      </p:sp>
      <p:sp>
        <p:nvSpPr>
          <p:cNvPr id="5" name="Segnaposto piè di pagina 4">
            <a:extLst>
              <a:ext uri="{FF2B5EF4-FFF2-40B4-BE49-F238E27FC236}">
                <a16:creationId xmlns:a16="http://schemas.microsoft.com/office/drawing/2014/main" id="{4C0AEA27-065B-4BA0-394D-336453E2A60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E1EC87C-7E80-7711-0D5E-899A5B5F3D6D}"/>
              </a:ext>
            </a:extLst>
          </p:cNvPr>
          <p:cNvSpPr>
            <a:spLocks noGrp="1"/>
          </p:cNvSpPr>
          <p:nvPr>
            <p:ph type="sldNum" sz="quarter" idx="12"/>
          </p:nvPr>
        </p:nvSpPr>
        <p:spPr/>
        <p:txBody>
          <a:bodyPr/>
          <a:lstStyle/>
          <a:p>
            <a:fld id="{BC43DED1-1B35-4B06-A055-E240B911632C}" type="slidenum">
              <a:rPr lang="it-IT" smtClean="0"/>
              <a:t>‹N›</a:t>
            </a:fld>
            <a:endParaRPr lang="it-IT"/>
          </a:p>
        </p:txBody>
      </p:sp>
    </p:spTree>
    <p:extLst>
      <p:ext uri="{BB962C8B-B14F-4D97-AF65-F5344CB8AC3E}">
        <p14:creationId xmlns:p14="http://schemas.microsoft.com/office/powerpoint/2010/main" val="178966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4E4C881-2B2E-D9EA-B271-6A9C075A51EC}"/>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ABD18A8A-3389-2A09-E1A5-BEF79A0139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E377B422-6805-F7FF-3B53-F0564C36DFC7}"/>
              </a:ext>
            </a:extLst>
          </p:cNvPr>
          <p:cNvSpPr>
            <a:spLocks noGrp="1"/>
          </p:cNvSpPr>
          <p:nvPr>
            <p:ph type="dt" sz="half" idx="10"/>
          </p:nvPr>
        </p:nvSpPr>
        <p:spPr/>
        <p:txBody>
          <a:bodyPr/>
          <a:lstStyle/>
          <a:p>
            <a:fld id="{C2355332-C8B3-44B9-81FA-D561697983E6}" type="datetimeFigureOut">
              <a:rPr lang="it-IT" smtClean="0"/>
              <a:t>20/12/2022</a:t>
            </a:fld>
            <a:endParaRPr lang="it-IT"/>
          </a:p>
        </p:txBody>
      </p:sp>
      <p:sp>
        <p:nvSpPr>
          <p:cNvPr id="5" name="Segnaposto piè di pagina 4">
            <a:extLst>
              <a:ext uri="{FF2B5EF4-FFF2-40B4-BE49-F238E27FC236}">
                <a16:creationId xmlns:a16="http://schemas.microsoft.com/office/drawing/2014/main" id="{1C10EAC9-E6D7-0FD9-D7F4-67AAA3AD580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DAA8C35-A332-82AE-A093-218E7DBA884C}"/>
              </a:ext>
            </a:extLst>
          </p:cNvPr>
          <p:cNvSpPr>
            <a:spLocks noGrp="1"/>
          </p:cNvSpPr>
          <p:nvPr>
            <p:ph type="sldNum" sz="quarter" idx="12"/>
          </p:nvPr>
        </p:nvSpPr>
        <p:spPr/>
        <p:txBody>
          <a:bodyPr/>
          <a:lstStyle/>
          <a:p>
            <a:fld id="{BC43DED1-1B35-4B06-A055-E240B911632C}" type="slidenum">
              <a:rPr lang="it-IT" smtClean="0"/>
              <a:t>‹N›</a:t>
            </a:fld>
            <a:endParaRPr lang="it-IT"/>
          </a:p>
        </p:txBody>
      </p:sp>
    </p:spTree>
    <p:extLst>
      <p:ext uri="{BB962C8B-B14F-4D97-AF65-F5344CB8AC3E}">
        <p14:creationId xmlns:p14="http://schemas.microsoft.com/office/powerpoint/2010/main" val="1900902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75B40B-F17A-CF32-E40C-6137677806B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03CB7F7-22B6-E4DC-BA77-2FE41C1D93C0}"/>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A9E3BC41-0023-ADC4-ABD0-AAAFA09C3EB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4674FDD5-09FF-CAB9-8CCA-C18DD3D92305}"/>
              </a:ext>
            </a:extLst>
          </p:cNvPr>
          <p:cNvSpPr>
            <a:spLocks noGrp="1"/>
          </p:cNvSpPr>
          <p:nvPr>
            <p:ph type="dt" sz="half" idx="10"/>
          </p:nvPr>
        </p:nvSpPr>
        <p:spPr/>
        <p:txBody>
          <a:bodyPr/>
          <a:lstStyle/>
          <a:p>
            <a:fld id="{C2355332-C8B3-44B9-81FA-D561697983E6}" type="datetimeFigureOut">
              <a:rPr lang="it-IT" smtClean="0"/>
              <a:t>20/12/2022</a:t>
            </a:fld>
            <a:endParaRPr lang="it-IT"/>
          </a:p>
        </p:txBody>
      </p:sp>
      <p:sp>
        <p:nvSpPr>
          <p:cNvPr id="6" name="Segnaposto piè di pagina 5">
            <a:extLst>
              <a:ext uri="{FF2B5EF4-FFF2-40B4-BE49-F238E27FC236}">
                <a16:creationId xmlns:a16="http://schemas.microsoft.com/office/drawing/2014/main" id="{4C602761-512F-B2CD-1750-C3FF47B94FF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BD9CD65-1B3A-1624-6158-DE7896F21851}"/>
              </a:ext>
            </a:extLst>
          </p:cNvPr>
          <p:cNvSpPr>
            <a:spLocks noGrp="1"/>
          </p:cNvSpPr>
          <p:nvPr>
            <p:ph type="sldNum" sz="quarter" idx="12"/>
          </p:nvPr>
        </p:nvSpPr>
        <p:spPr/>
        <p:txBody>
          <a:bodyPr/>
          <a:lstStyle/>
          <a:p>
            <a:fld id="{BC43DED1-1B35-4B06-A055-E240B911632C}" type="slidenum">
              <a:rPr lang="it-IT" smtClean="0"/>
              <a:t>‹N›</a:t>
            </a:fld>
            <a:endParaRPr lang="it-IT"/>
          </a:p>
        </p:txBody>
      </p:sp>
    </p:spTree>
    <p:extLst>
      <p:ext uri="{BB962C8B-B14F-4D97-AF65-F5344CB8AC3E}">
        <p14:creationId xmlns:p14="http://schemas.microsoft.com/office/powerpoint/2010/main" val="3958995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FBE92C-3B04-8348-2DAC-DA476E1DF29C}"/>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CEC737F-1CAB-86A2-CA25-BF79321A2B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ED46365-F942-312E-542D-A0DA4043D00F}"/>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42F6786B-FDC4-1195-D362-EDE1EE510D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9D75B84-055B-1439-AB52-39ECEFD004BD}"/>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53B410C7-2B9D-91CC-22EE-E70460BF8F70}"/>
              </a:ext>
            </a:extLst>
          </p:cNvPr>
          <p:cNvSpPr>
            <a:spLocks noGrp="1"/>
          </p:cNvSpPr>
          <p:nvPr>
            <p:ph type="dt" sz="half" idx="10"/>
          </p:nvPr>
        </p:nvSpPr>
        <p:spPr/>
        <p:txBody>
          <a:bodyPr/>
          <a:lstStyle/>
          <a:p>
            <a:fld id="{C2355332-C8B3-44B9-81FA-D561697983E6}" type="datetimeFigureOut">
              <a:rPr lang="it-IT" smtClean="0"/>
              <a:t>20/12/2022</a:t>
            </a:fld>
            <a:endParaRPr lang="it-IT"/>
          </a:p>
        </p:txBody>
      </p:sp>
      <p:sp>
        <p:nvSpPr>
          <p:cNvPr id="8" name="Segnaposto piè di pagina 7">
            <a:extLst>
              <a:ext uri="{FF2B5EF4-FFF2-40B4-BE49-F238E27FC236}">
                <a16:creationId xmlns:a16="http://schemas.microsoft.com/office/drawing/2014/main" id="{57412857-3E2D-0A9D-9D3A-FA7F7DD9D289}"/>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CE87EF88-64A7-AA59-217A-4292D12DC8D5}"/>
              </a:ext>
            </a:extLst>
          </p:cNvPr>
          <p:cNvSpPr>
            <a:spLocks noGrp="1"/>
          </p:cNvSpPr>
          <p:nvPr>
            <p:ph type="sldNum" sz="quarter" idx="12"/>
          </p:nvPr>
        </p:nvSpPr>
        <p:spPr/>
        <p:txBody>
          <a:bodyPr/>
          <a:lstStyle/>
          <a:p>
            <a:fld id="{BC43DED1-1B35-4B06-A055-E240B911632C}" type="slidenum">
              <a:rPr lang="it-IT" smtClean="0"/>
              <a:t>‹N›</a:t>
            </a:fld>
            <a:endParaRPr lang="it-IT"/>
          </a:p>
        </p:txBody>
      </p:sp>
    </p:spTree>
    <p:extLst>
      <p:ext uri="{BB962C8B-B14F-4D97-AF65-F5344CB8AC3E}">
        <p14:creationId xmlns:p14="http://schemas.microsoft.com/office/powerpoint/2010/main" val="3515882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953751-9325-6633-1809-6AF367A10186}"/>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CE2213C3-7DDE-4144-14A3-53B0FF4C3601}"/>
              </a:ext>
            </a:extLst>
          </p:cNvPr>
          <p:cNvSpPr>
            <a:spLocks noGrp="1"/>
          </p:cNvSpPr>
          <p:nvPr>
            <p:ph type="dt" sz="half" idx="10"/>
          </p:nvPr>
        </p:nvSpPr>
        <p:spPr/>
        <p:txBody>
          <a:bodyPr/>
          <a:lstStyle/>
          <a:p>
            <a:fld id="{C2355332-C8B3-44B9-81FA-D561697983E6}" type="datetimeFigureOut">
              <a:rPr lang="it-IT" smtClean="0"/>
              <a:t>20/12/2022</a:t>
            </a:fld>
            <a:endParaRPr lang="it-IT"/>
          </a:p>
        </p:txBody>
      </p:sp>
      <p:sp>
        <p:nvSpPr>
          <p:cNvPr id="4" name="Segnaposto piè di pagina 3">
            <a:extLst>
              <a:ext uri="{FF2B5EF4-FFF2-40B4-BE49-F238E27FC236}">
                <a16:creationId xmlns:a16="http://schemas.microsoft.com/office/drawing/2014/main" id="{09F6FE31-D3A7-0A86-B3F6-CA24B5B0318E}"/>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6BF72B57-231C-44CA-F439-2CD6897D1980}"/>
              </a:ext>
            </a:extLst>
          </p:cNvPr>
          <p:cNvSpPr>
            <a:spLocks noGrp="1"/>
          </p:cNvSpPr>
          <p:nvPr>
            <p:ph type="sldNum" sz="quarter" idx="12"/>
          </p:nvPr>
        </p:nvSpPr>
        <p:spPr/>
        <p:txBody>
          <a:bodyPr/>
          <a:lstStyle/>
          <a:p>
            <a:fld id="{BC43DED1-1B35-4B06-A055-E240B911632C}" type="slidenum">
              <a:rPr lang="it-IT" smtClean="0"/>
              <a:t>‹N›</a:t>
            </a:fld>
            <a:endParaRPr lang="it-IT"/>
          </a:p>
        </p:txBody>
      </p:sp>
    </p:spTree>
    <p:extLst>
      <p:ext uri="{BB962C8B-B14F-4D97-AF65-F5344CB8AC3E}">
        <p14:creationId xmlns:p14="http://schemas.microsoft.com/office/powerpoint/2010/main" val="427321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BD5AD55-FD64-CFA3-3955-66E6D105C901}"/>
              </a:ext>
            </a:extLst>
          </p:cNvPr>
          <p:cNvSpPr>
            <a:spLocks noGrp="1"/>
          </p:cNvSpPr>
          <p:nvPr>
            <p:ph type="dt" sz="half" idx="10"/>
          </p:nvPr>
        </p:nvSpPr>
        <p:spPr/>
        <p:txBody>
          <a:bodyPr/>
          <a:lstStyle/>
          <a:p>
            <a:fld id="{C2355332-C8B3-44B9-81FA-D561697983E6}" type="datetimeFigureOut">
              <a:rPr lang="it-IT" smtClean="0"/>
              <a:t>20/12/2022</a:t>
            </a:fld>
            <a:endParaRPr lang="it-IT"/>
          </a:p>
        </p:txBody>
      </p:sp>
      <p:sp>
        <p:nvSpPr>
          <p:cNvPr id="3" name="Segnaposto piè di pagina 2">
            <a:extLst>
              <a:ext uri="{FF2B5EF4-FFF2-40B4-BE49-F238E27FC236}">
                <a16:creationId xmlns:a16="http://schemas.microsoft.com/office/drawing/2014/main" id="{4B46F25F-04B8-8A09-9788-CAE443DA09AB}"/>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6A669463-68DC-2A79-DF49-DA7AD7F5925A}"/>
              </a:ext>
            </a:extLst>
          </p:cNvPr>
          <p:cNvSpPr>
            <a:spLocks noGrp="1"/>
          </p:cNvSpPr>
          <p:nvPr>
            <p:ph type="sldNum" sz="quarter" idx="12"/>
          </p:nvPr>
        </p:nvSpPr>
        <p:spPr/>
        <p:txBody>
          <a:bodyPr/>
          <a:lstStyle/>
          <a:p>
            <a:fld id="{BC43DED1-1B35-4B06-A055-E240B911632C}" type="slidenum">
              <a:rPr lang="it-IT" smtClean="0"/>
              <a:t>‹N›</a:t>
            </a:fld>
            <a:endParaRPr lang="it-IT"/>
          </a:p>
        </p:txBody>
      </p:sp>
    </p:spTree>
    <p:extLst>
      <p:ext uri="{BB962C8B-B14F-4D97-AF65-F5344CB8AC3E}">
        <p14:creationId xmlns:p14="http://schemas.microsoft.com/office/powerpoint/2010/main" val="438325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6C13EC-30FA-FE7F-26D8-1CD8F79B172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68D7AD9-F3FE-1884-E37E-4A4C904934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590472F1-636E-DC7B-C032-A240B667EB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3EACE1E-F937-F7F3-CD6D-7C5A0ABC773C}"/>
              </a:ext>
            </a:extLst>
          </p:cNvPr>
          <p:cNvSpPr>
            <a:spLocks noGrp="1"/>
          </p:cNvSpPr>
          <p:nvPr>
            <p:ph type="dt" sz="half" idx="10"/>
          </p:nvPr>
        </p:nvSpPr>
        <p:spPr/>
        <p:txBody>
          <a:bodyPr/>
          <a:lstStyle/>
          <a:p>
            <a:fld id="{C2355332-C8B3-44B9-81FA-D561697983E6}" type="datetimeFigureOut">
              <a:rPr lang="it-IT" smtClean="0"/>
              <a:t>20/12/2022</a:t>
            </a:fld>
            <a:endParaRPr lang="it-IT"/>
          </a:p>
        </p:txBody>
      </p:sp>
      <p:sp>
        <p:nvSpPr>
          <p:cNvPr id="6" name="Segnaposto piè di pagina 5">
            <a:extLst>
              <a:ext uri="{FF2B5EF4-FFF2-40B4-BE49-F238E27FC236}">
                <a16:creationId xmlns:a16="http://schemas.microsoft.com/office/drawing/2014/main" id="{B4D36EFE-2E5F-841F-5087-6AEC4F877CB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38110F1-B528-ADE0-21EC-5ED558814055}"/>
              </a:ext>
            </a:extLst>
          </p:cNvPr>
          <p:cNvSpPr>
            <a:spLocks noGrp="1"/>
          </p:cNvSpPr>
          <p:nvPr>
            <p:ph type="sldNum" sz="quarter" idx="12"/>
          </p:nvPr>
        </p:nvSpPr>
        <p:spPr/>
        <p:txBody>
          <a:bodyPr/>
          <a:lstStyle/>
          <a:p>
            <a:fld id="{BC43DED1-1B35-4B06-A055-E240B911632C}" type="slidenum">
              <a:rPr lang="it-IT" smtClean="0"/>
              <a:t>‹N›</a:t>
            </a:fld>
            <a:endParaRPr lang="it-IT"/>
          </a:p>
        </p:txBody>
      </p:sp>
    </p:spTree>
    <p:extLst>
      <p:ext uri="{BB962C8B-B14F-4D97-AF65-F5344CB8AC3E}">
        <p14:creationId xmlns:p14="http://schemas.microsoft.com/office/powerpoint/2010/main" val="2729971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F11366-2F21-6C4D-E41F-8F493E60DB5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6C064FB4-3A02-6971-BFD7-B3A07057D1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68926E3-2876-2EB6-59B7-10F09DC65B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11DCD6F-D491-E927-45D9-8469B6E960B8}"/>
              </a:ext>
            </a:extLst>
          </p:cNvPr>
          <p:cNvSpPr>
            <a:spLocks noGrp="1"/>
          </p:cNvSpPr>
          <p:nvPr>
            <p:ph type="dt" sz="half" idx="10"/>
          </p:nvPr>
        </p:nvSpPr>
        <p:spPr/>
        <p:txBody>
          <a:bodyPr/>
          <a:lstStyle/>
          <a:p>
            <a:fld id="{C2355332-C8B3-44B9-81FA-D561697983E6}" type="datetimeFigureOut">
              <a:rPr lang="it-IT" smtClean="0"/>
              <a:t>20/12/2022</a:t>
            </a:fld>
            <a:endParaRPr lang="it-IT"/>
          </a:p>
        </p:txBody>
      </p:sp>
      <p:sp>
        <p:nvSpPr>
          <p:cNvPr id="6" name="Segnaposto piè di pagina 5">
            <a:extLst>
              <a:ext uri="{FF2B5EF4-FFF2-40B4-BE49-F238E27FC236}">
                <a16:creationId xmlns:a16="http://schemas.microsoft.com/office/drawing/2014/main" id="{C8ED24DB-5058-3D59-6AE7-C1AA994173A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30C3B46-93DF-9AEB-64C4-FB40D31098A9}"/>
              </a:ext>
            </a:extLst>
          </p:cNvPr>
          <p:cNvSpPr>
            <a:spLocks noGrp="1"/>
          </p:cNvSpPr>
          <p:nvPr>
            <p:ph type="sldNum" sz="quarter" idx="12"/>
          </p:nvPr>
        </p:nvSpPr>
        <p:spPr/>
        <p:txBody>
          <a:bodyPr/>
          <a:lstStyle/>
          <a:p>
            <a:fld id="{BC43DED1-1B35-4B06-A055-E240B911632C}" type="slidenum">
              <a:rPr lang="it-IT" smtClean="0"/>
              <a:t>‹N›</a:t>
            </a:fld>
            <a:endParaRPr lang="it-IT"/>
          </a:p>
        </p:txBody>
      </p:sp>
    </p:spTree>
    <p:extLst>
      <p:ext uri="{BB962C8B-B14F-4D97-AF65-F5344CB8AC3E}">
        <p14:creationId xmlns:p14="http://schemas.microsoft.com/office/powerpoint/2010/main" val="1213319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F00613EC-2730-38B8-70BD-7239CCF40D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C08660F-5733-6B96-44E2-8DE54586BA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E5673ED-077F-91A0-1875-BE1F98F79E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355332-C8B3-44B9-81FA-D561697983E6}" type="datetimeFigureOut">
              <a:rPr lang="it-IT" smtClean="0"/>
              <a:t>20/12/2022</a:t>
            </a:fld>
            <a:endParaRPr lang="it-IT"/>
          </a:p>
        </p:txBody>
      </p:sp>
      <p:sp>
        <p:nvSpPr>
          <p:cNvPr id="5" name="Segnaposto piè di pagina 4">
            <a:extLst>
              <a:ext uri="{FF2B5EF4-FFF2-40B4-BE49-F238E27FC236}">
                <a16:creationId xmlns:a16="http://schemas.microsoft.com/office/drawing/2014/main" id="{C39DAEE0-742B-50AF-4439-641A238E4B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E067E44D-D200-3AAD-A088-1BB50A6C5E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43DED1-1B35-4B06-A055-E240B911632C}" type="slidenum">
              <a:rPr lang="it-IT" smtClean="0"/>
              <a:t>‹N›</a:t>
            </a:fld>
            <a:endParaRPr lang="it-IT"/>
          </a:p>
        </p:txBody>
      </p:sp>
    </p:spTree>
    <p:extLst>
      <p:ext uri="{BB962C8B-B14F-4D97-AF65-F5344CB8AC3E}">
        <p14:creationId xmlns:p14="http://schemas.microsoft.com/office/powerpoint/2010/main" val="2943065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jpg"/><Relationship Id="rId7"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png"/><Relationship Id="rId9"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BB0FB2-A8AA-6B6F-A2E5-C9D134E45385}"/>
              </a:ext>
            </a:extLst>
          </p:cNvPr>
          <p:cNvSpPr>
            <a:spLocks noGrp="1"/>
          </p:cNvSpPr>
          <p:nvPr>
            <p:ph type="ctrTitle"/>
          </p:nvPr>
        </p:nvSpPr>
        <p:spPr/>
        <p:txBody>
          <a:bodyPr/>
          <a:lstStyle/>
          <a:p>
            <a:endParaRPr lang="it-IT"/>
          </a:p>
        </p:txBody>
      </p:sp>
      <p:sp>
        <p:nvSpPr>
          <p:cNvPr id="3" name="Sottotitolo 2">
            <a:extLst>
              <a:ext uri="{FF2B5EF4-FFF2-40B4-BE49-F238E27FC236}">
                <a16:creationId xmlns:a16="http://schemas.microsoft.com/office/drawing/2014/main" id="{1C3DF23F-1621-A287-2D67-37DC45EA1891}"/>
              </a:ext>
            </a:extLst>
          </p:cNvPr>
          <p:cNvSpPr>
            <a:spLocks noGrp="1"/>
          </p:cNvSpPr>
          <p:nvPr>
            <p:ph type="subTitle" idx="1"/>
          </p:nvPr>
        </p:nvSpPr>
        <p:spPr/>
        <p:txBody>
          <a:bodyPr/>
          <a:lstStyle/>
          <a:p>
            <a:endParaRPr lang="it-IT"/>
          </a:p>
        </p:txBody>
      </p:sp>
      <p:pic>
        <p:nvPicPr>
          <p:cNvPr id="5" name="Immagine 4" descr="Immagine che contiene arma&#10;&#10;Descrizione generata automaticamente">
            <a:extLst>
              <a:ext uri="{FF2B5EF4-FFF2-40B4-BE49-F238E27FC236}">
                <a16:creationId xmlns:a16="http://schemas.microsoft.com/office/drawing/2014/main" id="{FB3198BE-7286-40E2-58C7-4A815ACE791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21609" y="-73891"/>
            <a:ext cx="12487577" cy="7098579"/>
          </a:xfrm>
          <a:prstGeom prst="rect">
            <a:avLst/>
          </a:prstGeom>
        </p:spPr>
      </p:pic>
      <p:pic>
        <p:nvPicPr>
          <p:cNvPr id="6" name="Immagine 5">
            <a:extLst>
              <a:ext uri="{FF2B5EF4-FFF2-40B4-BE49-F238E27FC236}">
                <a16:creationId xmlns:a16="http://schemas.microsoft.com/office/drawing/2014/main" id="{78D2C2D6-D56F-9252-335C-F54A5BF561B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6756" y="386048"/>
            <a:ext cx="6183084" cy="1828426"/>
          </a:xfrm>
          <a:prstGeom prst="rect">
            <a:avLst/>
          </a:prstGeom>
        </p:spPr>
      </p:pic>
      <p:sp>
        <p:nvSpPr>
          <p:cNvPr id="8" name="Title 4">
            <a:extLst>
              <a:ext uri="{FF2B5EF4-FFF2-40B4-BE49-F238E27FC236}">
                <a16:creationId xmlns:a16="http://schemas.microsoft.com/office/drawing/2014/main" id="{F9E8F692-CC5C-5D83-B864-12B81EEE38FD}"/>
              </a:ext>
            </a:extLst>
          </p:cNvPr>
          <p:cNvSpPr txBox="1">
            <a:spLocks/>
          </p:cNvSpPr>
          <p:nvPr/>
        </p:nvSpPr>
        <p:spPr>
          <a:xfrm>
            <a:off x="3048000" y="3255962"/>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4800" b="1" dirty="0">
                <a:solidFill>
                  <a:schemeClr val="bg1"/>
                </a:solidFill>
              </a:rPr>
              <a:t>INFORMATION SYSTEM AND BUSINESS INTELLIGENCE</a:t>
            </a:r>
          </a:p>
        </p:txBody>
      </p:sp>
      <p:sp>
        <p:nvSpPr>
          <p:cNvPr id="10" name="CasellaDiTesto 9">
            <a:extLst>
              <a:ext uri="{FF2B5EF4-FFF2-40B4-BE49-F238E27FC236}">
                <a16:creationId xmlns:a16="http://schemas.microsoft.com/office/drawing/2014/main" id="{C7888B62-E349-C02B-46F5-F6F0C301F77B}"/>
              </a:ext>
            </a:extLst>
          </p:cNvPr>
          <p:cNvSpPr txBox="1"/>
          <p:nvPr/>
        </p:nvSpPr>
        <p:spPr>
          <a:xfrm>
            <a:off x="0" y="5614819"/>
            <a:ext cx="5062944" cy="1200329"/>
          </a:xfrm>
          <a:prstGeom prst="rect">
            <a:avLst/>
          </a:prstGeom>
          <a:noFill/>
        </p:spPr>
        <p:txBody>
          <a:bodyPr wrap="square" rtlCol="0">
            <a:spAutoFit/>
          </a:bodyPr>
          <a:lstStyle/>
          <a:p>
            <a:r>
              <a:rPr lang="it-IT" sz="2400" dirty="0"/>
              <a:t>Orlando Gian Marco M63001326</a:t>
            </a:r>
          </a:p>
          <a:p>
            <a:r>
              <a:rPr lang="it-IT" sz="2400" dirty="0"/>
              <a:t>Perillo Marco M63001313</a:t>
            </a:r>
          </a:p>
          <a:p>
            <a:r>
              <a:rPr lang="it-IT" sz="2400" dirty="0"/>
              <a:t>Russo Diego M63001335</a:t>
            </a:r>
          </a:p>
        </p:txBody>
      </p:sp>
      <p:sp>
        <p:nvSpPr>
          <p:cNvPr id="11" name="CasellaDiTesto 10">
            <a:extLst>
              <a:ext uri="{FF2B5EF4-FFF2-40B4-BE49-F238E27FC236}">
                <a16:creationId xmlns:a16="http://schemas.microsoft.com/office/drawing/2014/main" id="{934B068E-1221-7374-5958-FDEEB7D6AF6F}"/>
              </a:ext>
            </a:extLst>
          </p:cNvPr>
          <p:cNvSpPr txBox="1"/>
          <p:nvPr/>
        </p:nvSpPr>
        <p:spPr>
          <a:xfrm>
            <a:off x="10382787" y="5550971"/>
            <a:ext cx="1809213" cy="369332"/>
          </a:xfrm>
          <a:prstGeom prst="rect">
            <a:avLst/>
          </a:prstGeom>
          <a:noFill/>
        </p:spPr>
        <p:txBody>
          <a:bodyPr wrap="none" rtlCol="0">
            <a:spAutoFit/>
          </a:bodyPr>
          <a:lstStyle/>
          <a:p>
            <a:r>
              <a:rPr lang="it-IT" dirty="0">
                <a:solidFill>
                  <a:schemeClr val="bg1"/>
                </a:solidFill>
              </a:rPr>
              <a:t>Prof. Flora Amato</a:t>
            </a:r>
          </a:p>
        </p:txBody>
      </p:sp>
    </p:spTree>
    <p:extLst>
      <p:ext uri="{BB962C8B-B14F-4D97-AF65-F5344CB8AC3E}">
        <p14:creationId xmlns:p14="http://schemas.microsoft.com/office/powerpoint/2010/main" val="3224199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BAA63F3-087B-FF36-D26D-1AE3D0CEC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37" y="-84203"/>
            <a:ext cx="12326737" cy="6942203"/>
          </a:xfrm>
          <a:prstGeom prst="rect">
            <a:avLst/>
          </a:prstGeom>
        </p:spPr>
      </p:pic>
      <p:sp>
        <p:nvSpPr>
          <p:cNvPr id="13" name="Slide Number Placeholder 5">
            <a:extLst>
              <a:ext uri="{FF2B5EF4-FFF2-40B4-BE49-F238E27FC236}">
                <a16:creationId xmlns:a16="http://schemas.microsoft.com/office/drawing/2014/main" id="{3646839B-EABC-0118-E1D1-E8F10B764E64}"/>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9D9EB3"/>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rgbClr val="9D9EB3"/>
              </a:solidFill>
              <a:effectLst/>
              <a:uLnTx/>
              <a:uFillTx/>
              <a:latin typeface="Calibri" panose="020F0502020204030204"/>
              <a:ea typeface="+mn-ea"/>
              <a:cs typeface="+mn-cs"/>
            </a:endParaRPr>
          </a:p>
        </p:txBody>
      </p:sp>
      <p:sp>
        <p:nvSpPr>
          <p:cNvPr id="14" name="CasellaDiTesto 13">
            <a:extLst>
              <a:ext uri="{FF2B5EF4-FFF2-40B4-BE49-F238E27FC236}">
                <a16:creationId xmlns:a16="http://schemas.microsoft.com/office/drawing/2014/main" id="{CC7BF545-CE9C-0FB2-F7B8-3557312C1221}"/>
              </a:ext>
            </a:extLst>
          </p:cNvPr>
          <p:cNvSpPr txBox="1"/>
          <p:nvPr/>
        </p:nvSpPr>
        <p:spPr>
          <a:xfrm>
            <a:off x="58488" y="714372"/>
            <a:ext cx="15867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800" b="1" dirty="0">
                <a:solidFill>
                  <a:prstClr val="white"/>
                </a:solidFill>
                <a:latin typeface="Calibri" panose="020F0502020204030204"/>
              </a:rPr>
              <a:t>Contest 1</a:t>
            </a:r>
            <a:endParaRPr kumimoji="0" lang="it-IT"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B8DB0CE6-66FD-83D4-C1F9-37D279170C05}"/>
              </a:ext>
            </a:extLst>
          </p:cNvPr>
          <p:cNvSpPr txBox="1">
            <a:spLocks/>
          </p:cNvSpPr>
          <p:nvPr/>
        </p:nvSpPr>
        <p:spPr>
          <a:xfrm>
            <a:off x="2781300" y="-32149"/>
            <a:ext cx="104902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b="1" i="0" u="none" strike="noStrike" kern="1200" cap="all" spc="0" normalizeH="0" baseline="0" noProof="0" dirty="0">
                <a:ln>
                  <a:noFill/>
                </a:ln>
                <a:solidFill>
                  <a:prstClr val="white"/>
                </a:solidFill>
                <a:effectLst/>
                <a:uLnTx/>
                <a:uFillTx/>
                <a:latin typeface="Calibri Light" panose="020F0302020204030204"/>
                <a:ea typeface="+mj-ea"/>
                <a:cs typeface="+mj-cs"/>
              </a:rPr>
              <a:t>MODELLAZIONE DI SISTEMI INFORMATIVI</a:t>
            </a:r>
            <a:endParaRPr kumimoji="0" lang="en-US"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24" name="Immagine 23">
            <a:extLst>
              <a:ext uri="{FF2B5EF4-FFF2-40B4-BE49-F238E27FC236}">
                <a16:creationId xmlns:a16="http://schemas.microsoft.com/office/drawing/2014/main" id="{236F3CC9-96F8-6566-CB56-BDC87075B3B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sp>
        <p:nvSpPr>
          <p:cNvPr id="4" name="Subtitle 12">
            <a:extLst>
              <a:ext uri="{FF2B5EF4-FFF2-40B4-BE49-F238E27FC236}">
                <a16:creationId xmlns:a16="http://schemas.microsoft.com/office/drawing/2014/main" id="{B1A07934-0E4F-2FD0-5F79-4614B4E5D464}"/>
              </a:ext>
            </a:extLst>
          </p:cNvPr>
          <p:cNvSpPr txBox="1">
            <a:spLocks/>
          </p:cNvSpPr>
          <p:nvPr/>
        </p:nvSpPr>
        <p:spPr>
          <a:xfrm>
            <a:off x="5676900" y="912177"/>
            <a:ext cx="6355771" cy="7144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1800" b="1" kern="1200" cap="none" spc="0" normalizeH="0" baseline="0" noProof="0" dirty="0">
                <a:ln>
                  <a:noFill/>
                </a:ln>
                <a:solidFill>
                  <a:schemeClr val="bg1"/>
                </a:solidFill>
                <a:uLnTx/>
                <a:uFillTx/>
                <a:latin typeface="Calibri" panose="020F0502020204030204" pitchFamily="34" charset="0"/>
                <a:ea typeface="+mn-ea"/>
                <a:cs typeface="+mn-cs"/>
              </a:rPr>
              <a:t>MODELLI DI CLASSIFICAZIONE DI PROCESSI DI BUSINESS – MODELLO DI ANTHONY</a:t>
            </a:r>
            <a:endPar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pic>
        <p:nvPicPr>
          <p:cNvPr id="5" name="Immagine 4">
            <a:extLst>
              <a:ext uri="{FF2B5EF4-FFF2-40B4-BE49-F238E27FC236}">
                <a16:creationId xmlns:a16="http://schemas.microsoft.com/office/drawing/2014/main" id="{339130C2-F0BB-7E97-6011-575783987648}"/>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00675" y="1775419"/>
            <a:ext cx="6791325" cy="4600575"/>
          </a:xfrm>
          <a:prstGeom prst="rect">
            <a:avLst/>
          </a:prstGeom>
        </p:spPr>
      </p:pic>
      <p:sp>
        <p:nvSpPr>
          <p:cNvPr id="2" name="CasellaDiTesto 1">
            <a:extLst>
              <a:ext uri="{FF2B5EF4-FFF2-40B4-BE49-F238E27FC236}">
                <a16:creationId xmlns:a16="http://schemas.microsoft.com/office/drawing/2014/main" id="{897DDA59-4F46-B10D-5543-C08147AAE414}"/>
              </a:ext>
            </a:extLst>
          </p:cNvPr>
          <p:cNvSpPr txBox="1"/>
          <p:nvPr/>
        </p:nvSpPr>
        <p:spPr>
          <a:xfrm>
            <a:off x="386162" y="1812014"/>
            <a:ext cx="5290738" cy="3970318"/>
          </a:xfrm>
          <a:prstGeom prst="rect">
            <a:avLst/>
          </a:prstGeom>
          <a:noFill/>
        </p:spPr>
        <p:txBody>
          <a:bodyPr wrap="square" rtlCol="0">
            <a:spAutoFit/>
          </a:bodyPr>
          <a:lstStyle/>
          <a:p>
            <a:pPr algn="l"/>
            <a:r>
              <a:rPr lang="it-IT" sz="1800" b="0" i="0" u="none" strike="noStrike" baseline="0" dirty="0">
                <a:latin typeface="NimbusRomNo9L-Regu"/>
              </a:rPr>
              <a:t>Secondo il </a:t>
            </a:r>
            <a:r>
              <a:rPr lang="it-IT" b="1" dirty="0">
                <a:latin typeface="NimbusRomNo9L-ReguItal"/>
              </a:rPr>
              <a:t>M</a:t>
            </a:r>
            <a:r>
              <a:rPr lang="it-IT" sz="1800" b="1" i="0" u="none" strike="noStrike" baseline="0" dirty="0">
                <a:latin typeface="NimbusRomNo9L-ReguItal"/>
              </a:rPr>
              <a:t>odello di Anthony</a:t>
            </a:r>
            <a:r>
              <a:rPr lang="it-IT" sz="1800" b="0" i="0" u="none" strike="noStrike" baseline="0" dirty="0">
                <a:latin typeface="NimbusRomNo9L-Regu"/>
              </a:rPr>
              <a:t> è possibile individuare 3 tipologie di attivit</a:t>
            </a:r>
            <a:r>
              <a:rPr lang="it-IT" dirty="0">
                <a:latin typeface="NimbusRomNo9L-Regu"/>
              </a:rPr>
              <a:t>à</a:t>
            </a:r>
            <a:r>
              <a:rPr lang="it-IT" sz="1800" b="0" i="0" u="none" strike="noStrike" baseline="0" dirty="0">
                <a:latin typeface="NimbusRomNo9L-Regu"/>
              </a:rPr>
              <a:t> svolte dai 3 livelli organizzativi che caratterizzano </a:t>
            </a:r>
            <a:r>
              <a:rPr lang="en-GB" sz="1800" b="0" i="0" u="none" strike="noStrike" baseline="0" dirty="0" err="1">
                <a:latin typeface="NimbusRomNo9L-Regu"/>
              </a:rPr>
              <a:t>un’azienda</a:t>
            </a:r>
            <a:r>
              <a:rPr lang="en-GB" sz="1800" b="0" i="0" u="none" strike="noStrike" baseline="0" dirty="0">
                <a:latin typeface="NimbusRomNo9L-Regu"/>
              </a:rPr>
              <a:t>:</a:t>
            </a:r>
          </a:p>
          <a:p>
            <a:pPr marL="285750" indent="-285750" algn="l">
              <a:buFont typeface="Arial" panose="020B0604020202020204" pitchFamily="34" charset="0"/>
              <a:buChar char="•"/>
            </a:pPr>
            <a:r>
              <a:rPr lang="en-GB" sz="1800" b="1" i="0" u="none" strike="noStrike" baseline="0" dirty="0" err="1">
                <a:latin typeface="NimbusRomNo9L-ReguItal"/>
              </a:rPr>
              <a:t>attivit</a:t>
            </a:r>
            <a:r>
              <a:rPr lang="en-GB" b="1" dirty="0" err="1">
                <a:latin typeface="NimbusRomNo9L-ReguItal"/>
              </a:rPr>
              <a:t>à</a:t>
            </a:r>
            <a:r>
              <a:rPr lang="en-GB" sz="1800" b="1" i="0" u="none" strike="noStrike" baseline="0" dirty="0">
                <a:latin typeface="NimbusRomNo9L-ReguItal"/>
              </a:rPr>
              <a:t> </a:t>
            </a:r>
            <a:r>
              <a:rPr lang="en-GB" sz="1800" b="1" i="0" u="none" strike="noStrike" baseline="0" dirty="0" err="1">
                <a:latin typeface="NimbusRomNo9L-ReguItal"/>
              </a:rPr>
              <a:t>strategiche</a:t>
            </a:r>
            <a:r>
              <a:rPr lang="en-GB" b="1" dirty="0">
                <a:latin typeface="NimbusRomNo9L-Regu"/>
              </a:rPr>
              <a:t> </a:t>
            </a:r>
            <a:r>
              <a:rPr lang="en-GB" dirty="0">
                <a:latin typeface="NimbusRomNo9L-Regu"/>
                <a:sym typeface="Wingdings" panose="05000000000000000000" pitchFamily="2" charset="2"/>
              </a:rPr>
              <a:t> </a:t>
            </a:r>
            <a:r>
              <a:rPr lang="it-IT" sz="1800" b="0" i="0" u="none" strike="noStrike" baseline="0" dirty="0">
                <a:latin typeface="NimbusRomNo9L-Regu"/>
              </a:rPr>
              <a:t>consistono nella </a:t>
            </a:r>
            <a:r>
              <a:rPr lang="it-IT" sz="1800" b="0" i="0" u="none" strike="noStrike" baseline="0" dirty="0">
                <a:latin typeface="NimbusRomNo9L-ReguItal"/>
              </a:rPr>
              <a:t>pianificazione strategica </a:t>
            </a:r>
            <a:r>
              <a:rPr lang="it-IT" sz="1800" b="0" i="0" u="none" strike="noStrike" baseline="0" dirty="0">
                <a:latin typeface="NimbusRomNo9L-Regu"/>
              </a:rPr>
              <a:t>ossia nel processo di decisione sulla base degli obiettivi di medio-lungo periodo. Sono attivit</a:t>
            </a:r>
            <a:r>
              <a:rPr lang="it-IT" dirty="0">
                <a:latin typeface="NimbusRomNo9L-Regu"/>
              </a:rPr>
              <a:t>à difficilmente strutturabili;</a:t>
            </a:r>
            <a:endParaRPr lang="it-IT" sz="1800" b="0" i="0" u="none" strike="noStrike" baseline="0" dirty="0">
              <a:latin typeface="NimbusRomNo9L-Regu"/>
            </a:endParaRPr>
          </a:p>
          <a:p>
            <a:pPr marL="285750" indent="-285750" algn="l">
              <a:buFont typeface="Arial" panose="020B0604020202020204" pitchFamily="34" charset="0"/>
              <a:buChar char="•"/>
            </a:pPr>
            <a:r>
              <a:rPr lang="en-GB" sz="1800" b="1" i="0" u="none" strike="noStrike" baseline="0" dirty="0" err="1">
                <a:latin typeface="NimbusRomNo9L-ReguItal"/>
              </a:rPr>
              <a:t>attivit</a:t>
            </a:r>
            <a:r>
              <a:rPr lang="en-GB" b="1" dirty="0" err="1">
                <a:latin typeface="NimbusRomNo9L-ReguItal"/>
              </a:rPr>
              <a:t>à</a:t>
            </a:r>
            <a:r>
              <a:rPr lang="en-GB" sz="1800" b="1" i="0" u="none" strike="noStrike" baseline="0" dirty="0">
                <a:latin typeface="NimbusRomNo9L-ReguItal"/>
              </a:rPr>
              <a:t> </a:t>
            </a:r>
            <a:r>
              <a:rPr lang="en-GB" sz="1800" b="1" i="0" u="none" strike="noStrike" baseline="0" dirty="0" err="1">
                <a:latin typeface="NimbusRomNo9L-ReguItal"/>
              </a:rPr>
              <a:t>tattiche</a:t>
            </a:r>
            <a:r>
              <a:rPr lang="en-GB" sz="1800" b="1" i="0" u="none" strike="noStrike" baseline="0" dirty="0">
                <a:latin typeface="NimbusRomNo9L-ReguItal"/>
              </a:rPr>
              <a:t> </a:t>
            </a:r>
            <a:r>
              <a:rPr lang="en-GB" sz="1800" b="0" i="0" u="none" strike="noStrike" baseline="0" dirty="0">
                <a:latin typeface="NimbusRomNo9L-ReguItal"/>
                <a:sym typeface="Wingdings" panose="05000000000000000000" pitchFamily="2" charset="2"/>
              </a:rPr>
              <a:t></a:t>
            </a:r>
            <a:r>
              <a:rPr lang="it-IT" dirty="0">
                <a:latin typeface="NimbusRomNo9L-Regu"/>
                <a:sym typeface="Wingdings" panose="05000000000000000000" pitchFamily="2" charset="2"/>
              </a:rPr>
              <a:t> </a:t>
            </a:r>
            <a:r>
              <a:rPr lang="it-IT" sz="1800" b="0" i="0" u="none" strike="noStrike" baseline="0" dirty="0">
                <a:latin typeface="NimbusRomNo9L-Regu"/>
              </a:rPr>
              <a:t>stabiliscono l’assegnazione delle risorse e controllano il loro corretto uso per il conseguimento degli obiettivi programmati. Sono attivit</a:t>
            </a:r>
            <a:r>
              <a:rPr lang="it-IT" dirty="0">
                <a:latin typeface="NimbusRomNo9L-Regu"/>
              </a:rPr>
              <a:t>à</a:t>
            </a:r>
            <a:r>
              <a:rPr lang="it-IT" sz="1800" b="0" i="0" u="none" strike="noStrike" baseline="0" dirty="0">
                <a:latin typeface="NimbusRomNo9L-Regu"/>
              </a:rPr>
              <a:t> per lo pi</a:t>
            </a:r>
            <a:r>
              <a:rPr lang="it-IT" dirty="0">
                <a:latin typeface="NimbusRomNo9L-Regu"/>
              </a:rPr>
              <a:t>ù</a:t>
            </a:r>
            <a:r>
              <a:rPr lang="it-IT" sz="1800" b="0" i="0" u="none" strike="noStrike" baseline="0" dirty="0">
                <a:latin typeface="NimbusRomNo9L-Regu"/>
              </a:rPr>
              <a:t> ripetitive e sistematiche;</a:t>
            </a:r>
          </a:p>
          <a:p>
            <a:pPr marL="285750" indent="-285750" algn="l">
              <a:buFont typeface="Arial" panose="020B0604020202020204" pitchFamily="34" charset="0"/>
              <a:buChar char="•"/>
            </a:pPr>
            <a:r>
              <a:rPr lang="en-GB" sz="1800" b="1" i="0" u="none" strike="noStrike" baseline="0" dirty="0" err="1">
                <a:latin typeface="NimbusRomNo9L-ReguItal"/>
              </a:rPr>
              <a:t>attivit</a:t>
            </a:r>
            <a:r>
              <a:rPr lang="en-GB" b="1" dirty="0" err="1">
                <a:latin typeface="NimbusRomNo9L-ReguItal"/>
              </a:rPr>
              <a:t>à</a:t>
            </a:r>
            <a:r>
              <a:rPr lang="en-GB" sz="1800" b="1" i="0" u="none" strike="noStrike" baseline="0" dirty="0">
                <a:latin typeface="NimbusRomNo9L-ReguItal"/>
              </a:rPr>
              <a:t> operative </a:t>
            </a:r>
            <a:r>
              <a:rPr lang="en-GB" sz="1800" b="0" i="0" u="none" strike="noStrike" baseline="0" dirty="0">
                <a:latin typeface="NimbusRomNo9L-ReguItal"/>
                <a:sym typeface="Wingdings" panose="05000000000000000000" pitchFamily="2" charset="2"/>
              </a:rPr>
              <a:t> </a:t>
            </a:r>
            <a:r>
              <a:rPr lang="it-IT" sz="1800" b="0" i="0" u="none" strike="noStrike" baseline="0" dirty="0">
                <a:latin typeface="NimbusRomNo9L-Regu"/>
              </a:rPr>
              <a:t>consistono nell’esecuzione delle operazioni che consentono all’azienda di funzionare. Sono attivit</a:t>
            </a:r>
            <a:r>
              <a:rPr lang="it-IT" dirty="0">
                <a:latin typeface="NimbusRomNo9L-Regu"/>
              </a:rPr>
              <a:t>à</a:t>
            </a:r>
            <a:r>
              <a:rPr lang="it-IT" sz="1800" b="0" i="0" u="none" strike="noStrike" baseline="0" dirty="0">
                <a:latin typeface="NimbusRomNo9L-Regu"/>
              </a:rPr>
              <a:t> molto ripetitive.</a:t>
            </a:r>
            <a:endParaRPr lang="en-GB" sz="1800" b="0" i="0" u="none" strike="noStrike" baseline="0" dirty="0">
              <a:latin typeface="NimbusRomNo9L-Regu"/>
            </a:endParaRPr>
          </a:p>
        </p:txBody>
      </p:sp>
    </p:spTree>
    <p:extLst>
      <p:ext uri="{BB962C8B-B14F-4D97-AF65-F5344CB8AC3E}">
        <p14:creationId xmlns:p14="http://schemas.microsoft.com/office/powerpoint/2010/main" val="2621140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BAA63F3-087B-FF36-D26D-1AE3D0CEC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37" y="-84203"/>
            <a:ext cx="12326737" cy="6942203"/>
          </a:xfrm>
          <a:prstGeom prst="rect">
            <a:avLst/>
          </a:prstGeom>
        </p:spPr>
      </p:pic>
      <p:sp>
        <p:nvSpPr>
          <p:cNvPr id="13" name="Slide Number Placeholder 5">
            <a:extLst>
              <a:ext uri="{FF2B5EF4-FFF2-40B4-BE49-F238E27FC236}">
                <a16:creationId xmlns:a16="http://schemas.microsoft.com/office/drawing/2014/main" id="{3646839B-EABC-0118-E1D1-E8F10B764E64}"/>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9D9EB3"/>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rgbClr val="9D9EB3"/>
              </a:solidFill>
              <a:effectLst/>
              <a:uLnTx/>
              <a:uFillTx/>
              <a:latin typeface="Calibri" panose="020F0502020204030204"/>
              <a:ea typeface="+mn-ea"/>
              <a:cs typeface="+mn-cs"/>
            </a:endParaRPr>
          </a:p>
        </p:txBody>
      </p:sp>
      <p:sp>
        <p:nvSpPr>
          <p:cNvPr id="14" name="CasellaDiTesto 13">
            <a:extLst>
              <a:ext uri="{FF2B5EF4-FFF2-40B4-BE49-F238E27FC236}">
                <a16:creationId xmlns:a16="http://schemas.microsoft.com/office/drawing/2014/main" id="{CC7BF545-CE9C-0FB2-F7B8-3557312C1221}"/>
              </a:ext>
            </a:extLst>
          </p:cNvPr>
          <p:cNvSpPr txBox="1"/>
          <p:nvPr/>
        </p:nvSpPr>
        <p:spPr>
          <a:xfrm>
            <a:off x="58488" y="714372"/>
            <a:ext cx="15867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800" b="1" dirty="0">
                <a:solidFill>
                  <a:prstClr val="white"/>
                </a:solidFill>
                <a:latin typeface="Calibri" panose="020F0502020204030204"/>
              </a:rPr>
              <a:t>Contest 1</a:t>
            </a:r>
            <a:endParaRPr kumimoji="0" lang="it-IT"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B8DB0CE6-66FD-83D4-C1F9-37D279170C05}"/>
              </a:ext>
            </a:extLst>
          </p:cNvPr>
          <p:cNvSpPr txBox="1">
            <a:spLocks/>
          </p:cNvSpPr>
          <p:nvPr/>
        </p:nvSpPr>
        <p:spPr>
          <a:xfrm>
            <a:off x="2781300" y="-32149"/>
            <a:ext cx="104902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b="1" i="0" u="none" strike="noStrike" kern="1200" cap="all" spc="0" normalizeH="0" baseline="0" noProof="0" dirty="0">
                <a:ln>
                  <a:noFill/>
                </a:ln>
                <a:solidFill>
                  <a:prstClr val="white"/>
                </a:solidFill>
                <a:effectLst/>
                <a:uLnTx/>
                <a:uFillTx/>
                <a:latin typeface="Calibri Light" panose="020F0302020204030204"/>
                <a:ea typeface="+mj-ea"/>
                <a:cs typeface="+mj-cs"/>
              </a:rPr>
              <a:t>MODELLAZIONE DI SISTEMI INFORMATIVI</a:t>
            </a:r>
            <a:endParaRPr kumimoji="0" lang="en-US"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24" name="Immagine 23">
            <a:extLst>
              <a:ext uri="{FF2B5EF4-FFF2-40B4-BE49-F238E27FC236}">
                <a16:creationId xmlns:a16="http://schemas.microsoft.com/office/drawing/2014/main" id="{236F3CC9-96F8-6566-CB56-BDC87075B3B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sp>
        <p:nvSpPr>
          <p:cNvPr id="4" name="Subtitle 12">
            <a:extLst>
              <a:ext uri="{FF2B5EF4-FFF2-40B4-BE49-F238E27FC236}">
                <a16:creationId xmlns:a16="http://schemas.microsoft.com/office/drawing/2014/main" id="{B1A07934-0E4F-2FD0-5F79-4614B4E5D464}"/>
              </a:ext>
            </a:extLst>
          </p:cNvPr>
          <p:cNvSpPr txBox="1">
            <a:spLocks/>
          </p:cNvSpPr>
          <p:nvPr/>
        </p:nvSpPr>
        <p:spPr>
          <a:xfrm>
            <a:off x="5651500" y="912177"/>
            <a:ext cx="6381171" cy="7144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1800" b="1" kern="1200" cap="none" spc="0" normalizeH="0" baseline="0" noProof="0" dirty="0">
                <a:ln>
                  <a:noFill/>
                </a:ln>
                <a:solidFill>
                  <a:schemeClr val="bg1"/>
                </a:solidFill>
                <a:uLnTx/>
                <a:uFillTx/>
                <a:latin typeface="Calibri" panose="020F0502020204030204" pitchFamily="34" charset="0"/>
                <a:ea typeface="+mn-ea"/>
                <a:cs typeface="+mn-cs"/>
              </a:rPr>
              <a:t>MODELLI DI CLASSIFICAZIONE DI PROCESSI DI BUSINESS – MODELLO DI SIMON</a:t>
            </a:r>
            <a:endPar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pic>
        <p:nvPicPr>
          <p:cNvPr id="6" name="Immagine 5">
            <a:extLst>
              <a:ext uri="{FF2B5EF4-FFF2-40B4-BE49-F238E27FC236}">
                <a16:creationId xmlns:a16="http://schemas.microsoft.com/office/drawing/2014/main" id="{D81EF660-EA71-8D8E-05A8-A0CF53CF6348}"/>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44370" y="2454277"/>
            <a:ext cx="5447630" cy="2879724"/>
          </a:xfrm>
          <a:prstGeom prst="rect">
            <a:avLst/>
          </a:prstGeom>
        </p:spPr>
      </p:pic>
      <p:sp>
        <p:nvSpPr>
          <p:cNvPr id="7" name="CasellaDiTesto 6">
            <a:extLst>
              <a:ext uri="{FF2B5EF4-FFF2-40B4-BE49-F238E27FC236}">
                <a16:creationId xmlns:a16="http://schemas.microsoft.com/office/drawing/2014/main" id="{AE4CEEB8-550E-696B-E471-0D228F79DA12}"/>
              </a:ext>
            </a:extLst>
          </p:cNvPr>
          <p:cNvSpPr txBox="1"/>
          <p:nvPr/>
        </p:nvSpPr>
        <p:spPr>
          <a:xfrm>
            <a:off x="58488" y="1599097"/>
            <a:ext cx="6752620" cy="4801314"/>
          </a:xfrm>
          <a:prstGeom prst="rect">
            <a:avLst/>
          </a:prstGeom>
          <a:noFill/>
        </p:spPr>
        <p:txBody>
          <a:bodyPr wrap="square" rtlCol="0">
            <a:spAutoFit/>
          </a:bodyPr>
          <a:lstStyle/>
          <a:p>
            <a:pPr algn="l"/>
            <a:r>
              <a:rPr lang="it-IT" sz="1800" b="0" i="0" u="none" strike="noStrike" baseline="0" dirty="0">
                <a:latin typeface="NimbusRomNo9L-Regu"/>
              </a:rPr>
              <a:t>Il </a:t>
            </a:r>
            <a:r>
              <a:rPr lang="it-IT" sz="1800" b="0" i="0" u="none" strike="noStrike" baseline="0" dirty="0">
                <a:latin typeface="NimbusRomNo9L-ReguItal"/>
              </a:rPr>
              <a:t>modello di Simon </a:t>
            </a:r>
            <a:r>
              <a:rPr lang="it-IT" dirty="0">
                <a:latin typeface="NimbusRomNo9L-Regu"/>
              </a:rPr>
              <a:t>è </a:t>
            </a:r>
            <a:r>
              <a:rPr lang="it-IT" sz="1800" b="0" i="0" u="none" strike="noStrike" baseline="0" dirty="0">
                <a:latin typeface="NimbusRomNo9L-Regu"/>
              </a:rPr>
              <a:t>coerente con quello di Anthony, ma utilizza un criterio differente per classificare le attivit</a:t>
            </a:r>
            <a:r>
              <a:rPr lang="it-IT" dirty="0">
                <a:latin typeface="NimbusRomNo9L-Regu"/>
              </a:rPr>
              <a:t>à</a:t>
            </a:r>
            <a:r>
              <a:rPr lang="it-IT" sz="1800" b="0" i="0" u="none" strike="noStrike" baseline="0" dirty="0">
                <a:latin typeface="NimbusRomNo9L-Regu"/>
              </a:rPr>
              <a:t> aziendali. Mentre Anthony classifica le attivit</a:t>
            </a:r>
            <a:r>
              <a:rPr lang="it-IT" dirty="0">
                <a:latin typeface="NimbusRomNo9L-Regu"/>
              </a:rPr>
              <a:t>à</a:t>
            </a:r>
            <a:r>
              <a:rPr lang="it-IT" sz="1800" b="0" i="0" u="none" strike="noStrike" baseline="0" dirty="0">
                <a:latin typeface="NimbusRomNo9L-Regu"/>
              </a:rPr>
              <a:t> aziendali in base al livello gerarchico di appartenenza delle persone che le svolgono, </a:t>
            </a:r>
            <a:r>
              <a:rPr lang="it-IT" sz="1800" b="1" i="0" u="none" strike="noStrike" baseline="0" dirty="0">
                <a:latin typeface="NimbusRomNo9L-Regu"/>
              </a:rPr>
              <a:t>Simon le classifica in base al loro grado di programmabilità</a:t>
            </a:r>
            <a:r>
              <a:rPr lang="it-IT" sz="1800" b="0" i="0" u="none" strike="noStrike" baseline="0" dirty="0">
                <a:latin typeface="NimbusRomNo9L-Regu"/>
              </a:rPr>
              <a:t>. </a:t>
            </a:r>
            <a:r>
              <a:rPr lang="it-IT" dirty="0"/>
              <a:t>Guardando alle attività strategiche da noi individuate, la maggior parte di tali attività risulta essere non strutturabile o solo parzialmente strutturabile. Si potrebbe pensare che un'attività parzialmente strutturabile sia la </a:t>
            </a:r>
            <a:r>
              <a:rPr lang="it-IT" b="1" dirty="0"/>
              <a:t>"Valutazione delle risorse"</a:t>
            </a:r>
            <a:r>
              <a:rPr lang="it-IT" i="1" dirty="0"/>
              <a:t> </a:t>
            </a:r>
            <a:r>
              <a:rPr lang="it-IT" dirty="0"/>
              <a:t>che - almeno in parte – potrebbe essere automatizzata. Tra le attività tattiche, invece, possiamo individuare parti di tali attività che vanno dal non strutturabile al completamente strutturabile. L'attività di </a:t>
            </a:r>
            <a:r>
              <a:rPr lang="it-IT" b="1" dirty="0"/>
              <a:t>"Elaborazione di strategie alternative" </a:t>
            </a:r>
            <a:r>
              <a:rPr lang="it-IT" dirty="0"/>
              <a:t>risulta essere assolutamente non strutturabile mentre l'attività </a:t>
            </a:r>
            <a:r>
              <a:rPr lang="it-IT" b="1" dirty="0"/>
              <a:t>"Controllo dello</a:t>
            </a:r>
          </a:p>
          <a:p>
            <a:pPr algn="l"/>
            <a:r>
              <a:rPr lang="it-IT" b="1" dirty="0"/>
              <a:t>stato degli obiettivi" </a:t>
            </a:r>
            <a:r>
              <a:rPr lang="it-IT" dirty="0"/>
              <a:t>può essere anche automatizzata, generando automaticamente report sullo stato degli obiettivi da conseguire. Infine, tutte le attività operative possono essere - almeno in parte, se non completamente - strutturate.</a:t>
            </a:r>
            <a:endParaRPr lang="en-GB" dirty="0"/>
          </a:p>
        </p:txBody>
      </p:sp>
    </p:spTree>
    <p:extLst>
      <p:ext uri="{BB962C8B-B14F-4D97-AF65-F5344CB8AC3E}">
        <p14:creationId xmlns:p14="http://schemas.microsoft.com/office/powerpoint/2010/main" val="2415359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BAA63F3-087B-FF36-D26D-1AE3D0CEC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37" y="-84203"/>
            <a:ext cx="12326737" cy="6942203"/>
          </a:xfrm>
          <a:prstGeom prst="rect">
            <a:avLst/>
          </a:prstGeom>
        </p:spPr>
      </p:pic>
      <p:sp>
        <p:nvSpPr>
          <p:cNvPr id="13" name="Slide Number Placeholder 5">
            <a:extLst>
              <a:ext uri="{FF2B5EF4-FFF2-40B4-BE49-F238E27FC236}">
                <a16:creationId xmlns:a16="http://schemas.microsoft.com/office/drawing/2014/main" id="{3646839B-EABC-0118-E1D1-E8F10B764E64}"/>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9D9EB3"/>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rgbClr val="9D9EB3"/>
              </a:solidFill>
              <a:effectLst/>
              <a:uLnTx/>
              <a:uFillTx/>
              <a:latin typeface="Calibri" panose="020F0502020204030204"/>
              <a:ea typeface="+mn-ea"/>
              <a:cs typeface="+mn-cs"/>
            </a:endParaRPr>
          </a:p>
        </p:txBody>
      </p:sp>
      <p:sp>
        <p:nvSpPr>
          <p:cNvPr id="14" name="CasellaDiTesto 13">
            <a:extLst>
              <a:ext uri="{FF2B5EF4-FFF2-40B4-BE49-F238E27FC236}">
                <a16:creationId xmlns:a16="http://schemas.microsoft.com/office/drawing/2014/main" id="{CC7BF545-CE9C-0FB2-F7B8-3557312C1221}"/>
              </a:ext>
            </a:extLst>
          </p:cNvPr>
          <p:cNvSpPr txBox="1"/>
          <p:nvPr/>
        </p:nvSpPr>
        <p:spPr>
          <a:xfrm>
            <a:off x="58488" y="714372"/>
            <a:ext cx="15867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800" b="1" dirty="0">
                <a:solidFill>
                  <a:prstClr val="white"/>
                </a:solidFill>
                <a:latin typeface="Calibri" panose="020F0502020204030204"/>
              </a:rPr>
              <a:t>Contest 1</a:t>
            </a:r>
            <a:endParaRPr kumimoji="0" lang="it-IT"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B8DB0CE6-66FD-83D4-C1F9-37D279170C05}"/>
              </a:ext>
            </a:extLst>
          </p:cNvPr>
          <p:cNvSpPr txBox="1">
            <a:spLocks/>
          </p:cNvSpPr>
          <p:nvPr/>
        </p:nvSpPr>
        <p:spPr>
          <a:xfrm>
            <a:off x="2781300" y="-32149"/>
            <a:ext cx="104902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b="1" i="0" u="none" strike="noStrike" kern="1200" cap="all" spc="0" normalizeH="0" baseline="0" noProof="0" dirty="0">
                <a:ln>
                  <a:noFill/>
                </a:ln>
                <a:solidFill>
                  <a:prstClr val="white"/>
                </a:solidFill>
                <a:effectLst/>
                <a:uLnTx/>
                <a:uFillTx/>
                <a:latin typeface="Calibri Light" panose="020F0302020204030204"/>
                <a:ea typeface="+mj-ea"/>
                <a:cs typeface="+mj-cs"/>
              </a:rPr>
              <a:t>MODELLAZIONE DI SISTEMI INFORMATIVI</a:t>
            </a:r>
            <a:endParaRPr kumimoji="0" lang="en-US"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24" name="Immagine 23">
            <a:extLst>
              <a:ext uri="{FF2B5EF4-FFF2-40B4-BE49-F238E27FC236}">
                <a16:creationId xmlns:a16="http://schemas.microsoft.com/office/drawing/2014/main" id="{236F3CC9-96F8-6566-CB56-BDC87075B3B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sp>
        <p:nvSpPr>
          <p:cNvPr id="4" name="Subtitle 12">
            <a:extLst>
              <a:ext uri="{FF2B5EF4-FFF2-40B4-BE49-F238E27FC236}">
                <a16:creationId xmlns:a16="http://schemas.microsoft.com/office/drawing/2014/main" id="{B1A07934-0E4F-2FD0-5F79-4614B4E5D464}"/>
              </a:ext>
            </a:extLst>
          </p:cNvPr>
          <p:cNvSpPr txBox="1">
            <a:spLocks/>
          </p:cNvSpPr>
          <p:nvPr/>
        </p:nvSpPr>
        <p:spPr>
          <a:xfrm>
            <a:off x="5334000" y="912177"/>
            <a:ext cx="6698671" cy="7144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1800" b="1" kern="1200" cap="none" spc="0" normalizeH="0" baseline="0" noProof="0" dirty="0">
                <a:ln>
                  <a:noFill/>
                </a:ln>
                <a:solidFill>
                  <a:schemeClr val="bg1"/>
                </a:solidFill>
                <a:uLnTx/>
                <a:uFillTx/>
                <a:latin typeface="Calibri" panose="020F0502020204030204" pitchFamily="34" charset="0"/>
                <a:ea typeface="+mn-ea"/>
                <a:cs typeface="+mn-cs"/>
              </a:rPr>
              <a:t>MODELLAZIONE MAPPATURA PROCESSI – BUSINESS PROCESS MAP</a:t>
            </a:r>
            <a:endPar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pic>
        <p:nvPicPr>
          <p:cNvPr id="5" name="Immagine 4" descr="Immagine che contiene tavolo&#10;&#10;Descrizione generata automaticamente">
            <a:extLst>
              <a:ext uri="{FF2B5EF4-FFF2-40B4-BE49-F238E27FC236}">
                <a16:creationId xmlns:a16="http://schemas.microsoft.com/office/drawing/2014/main" id="{FE1F97BC-6A20-FD22-7455-5D78F139AA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2700" y="1973879"/>
            <a:ext cx="4399971" cy="4440215"/>
          </a:xfrm>
          <a:prstGeom prst="rect">
            <a:avLst/>
          </a:prstGeom>
        </p:spPr>
      </p:pic>
      <p:sp>
        <p:nvSpPr>
          <p:cNvPr id="2" name="CasellaDiTesto 1">
            <a:extLst>
              <a:ext uri="{FF2B5EF4-FFF2-40B4-BE49-F238E27FC236}">
                <a16:creationId xmlns:a16="http://schemas.microsoft.com/office/drawing/2014/main" id="{71328905-3BC3-23F3-A692-3C8B4C0874FF}"/>
              </a:ext>
            </a:extLst>
          </p:cNvPr>
          <p:cNvSpPr txBox="1"/>
          <p:nvPr/>
        </p:nvSpPr>
        <p:spPr>
          <a:xfrm>
            <a:off x="58488" y="1973879"/>
            <a:ext cx="7467727" cy="3693319"/>
          </a:xfrm>
          <a:prstGeom prst="rect">
            <a:avLst/>
          </a:prstGeom>
          <a:noFill/>
        </p:spPr>
        <p:txBody>
          <a:bodyPr wrap="square" rtlCol="0">
            <a:spAutoFit/>
          </a:bodyPr>
          <a:lstStyle/>
          <a:p>
            <a:pPr algn="l"/>
            <a:r>
              <a:rPr lang="it-IT" sz="1800" b="0" i="0" u="none" strike="noStrike" baseline="0" dirty="0">
                <a:latin typeface="NimbusRomNo9L-Regu"/>
              </a:rPr>
              <a:t>Le </a:t>
            </a:r>
            <a:r>
              <a:rPr lang="it-IT" sz="1800" b="1" i="0" u="none" strike="noStrike" baseline="0" dirty="0">
                <a:latin typeface="NimbusRomNo9L-ReguItal"/>
              </a:rPr>
              <a:t>Business </a:t>
            </a:r>
            <a:r>
              <a:rPr lang="it-IT" b="1" dirty="0" err="1">
                <a:latin typeface="NimbusRomNo9L-ReguItal"/>
              </a:rPr>
              <a:t>P</a:t>
            </a:r>
            <a:r>
              <a:rPr lang="it-IT" sz="1800" b="1" i="0" u="none" strike="noStrike" baseline="0" dirty="0" err="1">
                <a:latin typeface="NimbusRomNo9L-ReguItal"/>
              </a:rPr>
              <a:t>rocess</a:t>
            </a:r>
            <a:r>
              <a:rPr lang="it-IT" sz="1800" b="1" i="0" u="none" strike="noStrike" baseline="0" dirty="0">
                <a:latin typeface="NimbusRomNo9L-ReguItal"/>
              </a:rPr>
              <a:t> </a:t>
            </a:r>
            <a:r>
              <a:rPr lang="it-IT" b="1" dirty="0" err="1">
                <a:latin typeface="NimbusRomNo9L-ReguItal"/>
              </a:rPr>
              <a:t>M</a:t>
            </a:r>
            <a:r>
              <a:rPr lang="it-IT" sz="1800" b="1" i="0" u="none" strike="noStrike" baseline="0" dirty="0" err="1">
                <a:latin typeface="NimbusRomNo9L-ReguItal"/>
              </a:rPr>
              <a:t>ap</a:t>
            </a:r>
            <a:r>
              <a:rPr lang="it-IT" sz="1800" b="1" i="0" u="none" strike="noStrike" baseline="0" dirty="0">
                <a:latin typeface="NimbusRomNo9L-ReguItal"/>
              </a:rPr>
              <a:t> </a:t>
            </a:r>
            <a:r>
              <a:rPr lang="it-IT" sz="1800" b="0" i="0" u="none" strike="noStrike" baseline="0" dirty="0">
                <a:latin typeface="NimbusRomNo9L-Regu"/>
              </a:rPr>
              <a:t>sono cataloghi strutturati di processi di business a livello di impresa. Con riferimento alla mappatura dei processi di business, alcune aziende hanno messo a punto una </a:t>
            </a:r>
            <a:r>
              <a:rPr lang="it-IT" sz="1800" b="0" i="0" u="none" strike="noStrike" baseline="0" dirty="0">
                <a:latin typeface="NimbusRomNo9L-ReguItal"/>
              </a:rPr>
              <a:t>knowledge base </a:t>
            </a:r>
            <a:r>
              <a:rPr lang="it-IT" sz="1800" b="0" i="0" u="none" strike="noStrike" baseline="0" dirty="0">
                <a:latin typeface="NimbusRomNo9L-Regu"/>
              </a:rPr>
              <a:t>per vari livelli di impresa, processi, attivit</a:t>
            </a:r>
            <a:r>
              <a:rPr lang="it-IT" dirty="0">
                <a:latin typeface="NimbusRomNo9L-Regu"/>
              </a:rPr>
              <a:t>à</a:t>
            </a:r>
            <a:r>
              <a:rPr lang="it-IT" sz="1800" b="0" i="0" u="none" strike="noStrike" baseline="0" dirty="0">
                <a:latin typeface="NimbusRomNo9L-Regu"/>
              </a:rPr>
              <a:t>, collegate anche con le relative soluzioni software.</a:t>
            </a:r>
          </a:p>
          <a:p>
            <a:pPr algn="l"/>
            <a:endParaRPr lang="it-IT" dirty="0">
              <a:latin typeface="NimbusRomNo9L-Regu"/>
            </a:endParaRPr>
          </a:p>
          <a:p>
            <a:pPr algn="l"/>
            <a:r>
              <a:rPr lang="it-IT" b="1" dirty="0"/>
              <a:t>Lo scopo principale alla base della mappatura dei processi aziendali è aiutare le organizzazioni a diventare più efficaci</a:t>
            </a:r>
            <a:r>
              <a:rPr lang="it-IT" dirty="0"/>
              <a:t>. Una mappa o un diagramma dei processi aziendali chiari e dettagliati consente alle aziende esterne di entrare e vedere se è possibile apportare miglioramenti al processo corrente. La mappatura dei processi aziendali prende un obiettivo specifico e aiuta a misurare e confrontare tale obiettivo con gli obiettivi dell'intera organizzazione per assicurarsi che tutti i processi siano allineati con i valori e le capacità dell'azienda.</a:t>
            </a:r>
            <a:endParaRPr lang="en-GB" dirty="0"/>
          </a:p>
        </p:txBody>
      </p:sp>
    </p:spTree>
    <p:extLst>
      <p:ext uri="{BB962C8B-B14F-4D97-AF65-F5344CB8AC3E}">
        <p14:creationId xmlns:p14="http://schemas.microsoft.com/office/powerpoint/2010/main" val="384869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BAA63F3-087B-FF36-D26D-1AE3D0CEC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37" y="-84203"/>
            <a:ext cx="12326737" cy="6942203"/>
          </a:xfrm>
          <a:prstGeom prst="rect">
            <a:avLst/>
          </a:prstGeom>
        </p:spPr>
      </p:pic>
      <p:sp>
        <p:nvSpPr>
          <p:cNvPr id="13" name="Slide Number Placeholder 5">
            <a:extLst>
              <a:ext uri="{FF2B5EF4-FFF2-40B4-BE49-F238E27FC236}">
                <a16:creationId xmlns:a16="http://schemas.microsoft.com/office/drawing/2014/main" id="{3646839B-EABC-0118-E1D1-E8F10B764E64}"/>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9D9EB3"/>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srgbClr val="9D9EB3"/>
              </a:solidFill>
              <a:effectLst/>
              <a:uLnTx/>
              <a:uFillTx/>
              <a:latin typeface="Calibri" panose="020F0502020204030204"/>
              <a:ea typeface="+mn-ea"/>
              <a:cs typeface="+mn-cs"/>
            </a:endParaRPr>
          </a:p>
        </p:txBody>
      </p:sp>
      <p:sp>
        <p:nvSpPr>
          <p:cNvPr id="14" name="CasellaDiTesto 13">
            <a:extLst>
              <a:ext uri="{FF2B5EF4-FFF2-40B4-BE49-F238E27FC236}">
                <a16:creationId xmlns:a16="http://schemas.microsoft.com/office/drawing/2014/main" id="{CC7BF545-CE9C-0FB2-F7B8-3557312C1221}"/>
              </a:ext>
            </a:extLst>
          </p:cNvPr>
          <p:cNvSpPr txBox="1"/>
          <p:nvPr/>
        </p:nvSpPr>
        <p:spPr>
          <a:xfrm>
            <a:off x="58488" y="714372"/>
            <a:ext cx="15867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800" b="1" dirty="0">
                <a:solidFill>
                  <a:prstClr val="white"/>
                </a:solidFill>
                <a:latin typeface="Calibri" panose="020F0502020204030204"/>
              </a:rPr>
              <a:t>Contest 1</a:t>
            </a:r>
            <a:endParaRPr kumimoji="0" lang="it-IT"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B8DB0CE6-66FD-83D4-C1F9-37D279170C05}"/>
              </a:ext>
            </a:extLst>
          </p:cNvPr>
          <p:cNvSpPr txBox="1">
            <a:spLocks/>
          </p:cNvSpPr>
          <p:nvPr/>
        </p:nvSpPr>
        <p:spPr>
          <a:xfrm>
            <a:off x="2781300" y="-32149"/>
            <a:ext cx="104902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b="1" i="0" u="none" strike="noStrike" kern="1200" cap="all" spc="0" normalizeH="0" baseline="0" noProof="0" dirty="0">
                <a:ln>
                  <a:noFill/>
                </a:ln>
                <a:solidFill>
                  <a:prstClr val="white"/>
                </a:solidFill>
                <a:effectLst/>
                <a:uLnTx/>
                <a:uFillTx/>
                <a:latin typeface="Calibri Light" panose="020F0302020204030204"/>
                <a:ea typeface="+mj-ea"/>
                <a:cs typeface="+mj-cs"/>
              </a:rPr>
              <a:t>MODELLAZIONE DI SISTEMI INFORMATIVI</a:t>
            </a:r>
            <a:endParaRPr kumimoji="0" lang="en-US"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24" name="Immagine 23">
            <a:extLst>
              <a:ext uri="{FF2B5EF4-FFF2-40B4-BE49-F238E27FC236}">
                <a16:creationId xmlns:a16="http://schemas.microsoft.com/office/drawing/2014/main" id="{236F3CC9-96F8-6566-CB56-BDC87075B3B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sp>
        <p:nvSpPr>
          <p:cNvPr id="4" name="Subtitle 12">
            <a:extLst>
              <a:ext uri="{FF2B5EF4-FFF2-40B4-BE49-F238E27FC236}">
                <a16:creationId xmlns:a16="http://schemas.microsoft.com/office/drawing/2014/main" id="{B1A07934-0E4F-2FD0-5F79-4614B4E5D464}"/>
              </a:ext>
            </a:extLst>
          </p:cNvPr>
          <p:cNvSpPr txBox="1">
            <a:spLocks/>
          </p:cNvSpPr>
          <p:nvPr/>
        </p:nvSpPr>
        <p:spPr>
          <a:xfrm>
            <a:off x="5798127" y="912177"/>
            <a:ext cx="6234544" cy="7144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1800" b="1" kern="1200" cap="none" spc="0" normalizeH="0" baseline="0" noProof="0" dirty="0">
                <a:ln>
                  <a:noFill/>
                </a:ln>
                <a:solidFill>
                  <a:schemeClr val="bg1"/>
                </a:solidFill>
                <a:uLnTx/>
                <a:uFillTx/>
                <a:latin typeface="Calibri" panose="020F0502020204030204" pitchFamily="34" charset="0"/>
                <a:ea typeface="+mn-ea"/>
                <a:cs typeface="+mn-cs"/>
              </a:rPr>
              <a:t>MODELLAZIONE MAPPATURA PROCESSI – SUPPLY CHAIN</a:t>
            </a:r>
            <a:endPar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pic>
        <p:nvPicPr>
          <p:cNvPr id="5" name="Immagine 4">
            <a:extLst>
              <a:ext uri="{FF2B5EF4-FFF2-40B4-BE49-F238E27FC236}">
                <a16:creationId xmlns:a16="http://schemas.microsoft.com/office/drawing/2014/main" id="{85887B6E-6D4F-9A86-E827-7970786AFA4C}"/>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40680" y="2018250"/>
            <a:ext cx="5591991" cy="4448175"/>
          </a:xfrm>
          <a:prstGeom prst="rect">
            <a:avLst/>
          </a:prstGeom>
        </p:spPr>
      </p:pic>
      <p:sp>
        <p:nvSpPr>
          <p:cNvPr id="2" name="CasellaDiTesto 1">
            <a:extLst>
              <a:ext uri="{FF2B5EF4-FFF2-40B4-BE49-F238E27FC236}">
                <a16:creationId xmlns:a16="http://schemas.microsoft.com/office/drawing/2014/main" id="{013C9E73-84FA-E700-C993-320A4FE0AA5E}"/>
              </a:ext>
            </a:extLst>
          </p:cNvPr>
          <p:cNvSpPr txBox="1"/>
          <p:nvPr/>
        </p:nvSpPr>
        <p:spPr>
          <a:xfrm>
            <a:off x="159329" y="2091989"/>
            <a:ext cx="6382192" cy="3693319"/>
          </a:xfrm>
          <a:prstGeom prst="rect">
            <a:avLst/>
          </a:prstGeom>
          <a:noFill/>
        </p:spPr>
        <p:txBody>
          <a:bodyPr wrap="square" rtlCol="0">
            <a:spAutoFit/>
          </a:bodyPr>
          <a:lstStyle/>
          <a:p>
            <a:r>
              <a:rPr lang="it-IT" dirty="0"/>
              <a:t>Per quanto riguarda le diverse attività logistiche di un’azienda, spesso si parla di gestione della </a:t>
            </a:r>
            <a:r>
              <a:rPr lang="it-IT" b="1" dirty="0"/>
              <a:t>Supply Chain</a:t>
            </a:r>
            <a:r>
              <a:rPr lang="it-IT" dirty="0"/>
              <a:t>. Per Supply Chain, si intende un sistema molto articolato atto a trasferire o fornire un prodotto da uno o più fornitori ad uno o più clienti.</a:t>
            </a:r>
          </a:p>
          <a:p>
            <a:r>
              <a:rPr lang="it-IT" dirty="0"/>
              <a:t>Il suo obiettivo è quello di delineare tutti gli aspetti del processo produttivo, comprese le attività coinvolte in ogni fase, le informazioni che vengono comunicate, le risorse naturali che vengono trasformate in materiali utili, le risorse umane e altri componenti che entrano nel prodotto o servizio finito. Abbiamo, dunque, delineato </a:t>
            </a:r>
            <a:r>
              <a:rPr lang="it-IT" b="1" dirty="0"/>
              <a:t>il flusso dei beni e servizi all’interno della gestione documentale nella Pubblica Amministrazione</a:t>
            </a:r>
            <a:r>
              <a:rPr lang="it-IT" dirty="0"/>
              <a:t>. A partire da essi, si costruisce una ”catena” per il perseguimento della dematerializzazione dei documenti.</a:t>
            </a:r>
            <a:endParaRPr lang="en-GB" dirty="0"/>
          </a:p>
        </p:txBody>
      </p:sp>
    </p:spTree>
    <p:extLst>
      <p:ext uri="{BB962C8B-B14F-4D97-AF65-F5344CB8AC3E}">
        <p14:creationId xmlns:p14="http://schemas.microsoft.com/office/powerpoint/2010/main" val="2126299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BB0FB2-A8AA-6B6F-A2E5-C9D134E45385}"/>
              </a:ext>
            </a:extLst>
          </p:cNvPr>
          <p:cNvSpPr>
            <a:spLocks noGrp="1"/>
          </p:cNvSpPr>
          <p:nvPr>
            <p:ph type="ctrTitle"/>
          </p:nvPr>
        </p:nvSpPr>
        <p:spPr/>
        <p:txBody>
          <a:bodyPr/>
          <a:lstStyle/>
          <a:p>
            <a:endParaRPr lang="it-IT"/>
          </a:p>
        </p:txBody>
      </p:sp>
      <p:sp>
        <p:nvSpPr>
          <p:cNvPr id="3" name="Sottotitolo 2">
            <a:extLst>
              <a:ext uri="{FF2B5EF4-FFF2-40B4-BE49-F238E27FC236}">
                <a16:creationId xmlns:a16="http://schemas.microsoft.com/office/drawing/2014/main" id="{1C3DF23F-1621-A287-2D67-37DC45EA1891}"/>
              </a:ext>
            </a:extLst>
          </p:cNvPr>
          <p:cNvSpPr>
            <a:spLocks noGrp="1"/>
          </p:cNvSpPr>
          <p:nvPr>
            <p:ph type="subTitle" idx="1"/>
          </p:nvPr>
        </p:nvSpPr>
        <p:spPr/>
        <p:txBody>
          <a:bodyPr/>
          <a:lstStyle/>
          <a:p>
            <a:endParaRPr lang="it-IT"/>
          </a:p>
        </p:txBody>
      </p:sp>
      <p:pic>
        <p:nvPicPr>
          <p:cNvPr id="5" name="Immagine 4" descr="Immagine che contiene arma&#10;&#10;Descrizione generata automaticamente">
            <a:extLst>
              <a:ext uri="{FF2B5EF4-FFF2-40B4-BE49-F238E27FC236}">
                <a16:creationId xmlns:a16="http://schemas.microsoft.com/office/drawing/2014/main" id="{FB3198BE-7286-40E2-58C7-4A815ACE791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21609" y="-73891"/>
            <a:ext cx="12487577" cy="7098579"/>
          </a:xfrm>
          <a:prstGeom prst="rect">
            <a:avLst/>
          </a:prstGeom>
        </p:spPr>
      </p:pic>
      <p:pic>
        <p:nvPicPr>
          <p:cNvPr id="6" name="Immagine 5">
            <a:extLst>
              <a:ext uri="{FF2B5EF4-FFF2-40B4-BE49-F238E27FC236}">
                <a16:creationId xmlns:a16="http://schemas.microsoft.com/office/drawing/2014/main" id="{78D2C2D6-D56F-9252-335C-F54A5BF561B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6756" y="386048"/>
            <a:ext cx="6183084" cy="1828426"/>
          </a:xfrm>
          <a:prstGeom prst="rect">
            <a:avLst/>
          </a:prstGeom>
        </p:spPr>
      </p:pic>
      <p:sp>
        <p:nvSpPr>
          <p:cNvPr id="8" name="Title 4">
            <a:extLst>
              <a:ext uri="{FF2B5EF4-FFF2-40B4-BE49-F238E27FC236}">
                <a16:creationId xmlns:a16="http://schemas.microsoft.com/office/drawing/2014/main" id="{F9E8F692-CC5C-5D83-B864-12B81EEE38FD}"/>
              </a:ext>
            </a:extLst>
          </p:cNvPr>
          <p:cNvSpPr txBox="1">
            <a:spLocks/>
          </p:cNvSpPr>
          <p:nvPr/>
        </p:nvSpPr>
        <p:spPr>
          <a:xfrm>
            <a:off x="3048000" y="3333345"/>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4800" b="1" dirty="0">
                <a:solidFill>
                  <a:schemeClr val="bg1"/>
                </a:solidFill>
              </a:rPr>
              <a:t>REALIZZAZIONE DASHBOARD IMDb IN PYTHON</a:t>
            </a:r>
          </a:p>
        </p:txBody>
      </p:sp>
      <p:sp>
        <p:nvSpPr>
          <p:cNvPr id="9" name="Subtitle 5">
            <a:extLst>
              <a:ext uri="{FF2B5EF4-FFF2-40B4-BE49-F238E27FC236}">
                <a16:creationId xmlns:a16="http://schemas.microsoft.com/office/drawing/2014/main" id="{64DF8F04-604E-BF77-D9D0-0169CAD0DF29}"/>
              </a:ext>
            </a:extLst>
          </p:cNvPr>
          <p:cNvSpPr txBox="1">
            <a:spLocks/>
          </p:cNvSpPr>
          <p:nvPr/>
        </p:nvSpPr>
        <p:spPr>
          <a:xfrm>
            <a:off x="3048000" y="5621710"/>
            <a:ext cx="9144000" cy="89984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dirty="0">
                <a:solidFill>
                  <a:schemeClr val="bg1"/>
                </a:solidFill>
              </a:rPr>
              <a:t>CONTEST 2</a:t>
            </a:r>
          </a:p>
        </p:txBody>
      </p:sp>
      <p:sp>
        <p:nvSpPr>
          <p:cNvPr id="10" name="CasellaDiTesto 9">
            <a:extLst>
              <a:ext uri="{FF2B5EF4-FFF2-40B4-BE49-F238E27FC236}">
                <a16:creationId xmlns:a16="http://schemas.microsoft.com/office/drawing/2014/main" id="{C7888B62-E349-C02B-46F5-F6F0C301F77B}"/>
              </a:ext>
            </a:extLst>
          </p:cNvPr>
          <p:cNvSpPr txBox="1"/>
          <p:nvPr/>
        </p:nvSpPr>
        <p:spPr>
          <a:xfrm>
            <a:off x="0" y="5614819"/>
            <a:ext cx="5062944" cy="1200329"/>
          </a:xfrm>
          <a:prstGeom prst="rect">
            <a:avLst/>
          </a:prstGeom>
          <a:noFill/>
        </p:spPr>
        <p:txBody>
          <a:bodyPr wrap="square" rtlCol="0">
            <a:spAutoFit/>
          </a:bodyPr>
          <a:lstStyle/>
          <a:p>
            <a:r>
              <a:rPr lang="it-IT" sz="2400" dirty="0"/>
              <a:t>Orlando Gian Marco M63001326</a:t>
            </a:r>
          </a:p>
          <a:p>
            <a:r>
              <a:rPr lang="it-IT" sz="2400" dirty="0"/>
              <a:t>Perillo Marco M63001313</a:t>
            </a:r>
          </a:p>
          <a:p>
            <a:r>
              <a:rPr lang="it-IT" sz="2400" dirty="0"/>
              <a:t>Russo Diego M63001335</a:t>
            </a:r>
          </a:p>
        </p:txBody>
      </p:sp>
    </p:spTree>
    <p:extLst>
      <p:ext uri="{BB962C8B-B14F-4D97-AF65-F5344CB8AC3E}">
        <p14:creationId xmlns:p14="http://schemas.microsoft.com/office/powerpoint/2010/main" val="345125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FA62FD9-3F7B-A270-F6BC-AE9927958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14" y="0"/>
            <a:ext cx="12308427" cy="6931891"/>
          </a:xfrm>
          <a:prstGeom prst="rect">
            <a:avLst/>
          </a:prstGeom>
        </p:spPr>
      </p:pic>
      <p:sp>
        <p:nvSpPr>
          <p:cNvPr id="7" name="Title 1">
            <a:extLst>
              <a:ext uri="{FF2B5EF4-FFF2-40B4-BE49-F238E27FC236}">
                <a16:creationId xmlns:a16="http://schemas.microsoft.com/office/drawing/2014/main" id="{C41BE3EB-27D8-7BA4-7BED-9B78AA682238}"/>
              </a:ext>
            </a:extLst>
          </p:cNvPr>
          <p:cNvSpPr>
            <a:spLocks noGrp="1"/>
          </p:cNvSpPr>
          <p:nvPr>
            <p:ph type="title"/>
          </p:nvPr>
        </p:nvSpPr>
        <p:spPr>
          <a:xfrm>
            <a:off x="2663334" y="0"/>
            <a:ext cx="11353800" cy="1325563"/>
          </a:xfrm>
        </p:spPr>
        <p:txBody>
          <a:bodyPr>
            <a:normAutofit/>
          </a:bodyPr>
          <a:lstStyle/>
          <a:p>
            <a:r>
              <a:rPr lang="en-US" sz="4000" b="1" dirty="0">
                <a:solidFill>
                  <a:schemeClr val="bg1"/>
                </a:solidFill>
              </a:rPr>
              <a:t>REALIZZAZIONE DASHBOARD IMDb IN PYTHON</a:t>
            </a:r>
          </a:p>
        </p:txBody>
      </p:sp>
      <p:sp>
        <p:nvSpPr>
          <p:cNvPr id="13" name="Slide Number Placeholder 5">
            <a:extLst>
              <a:ext uri="{FF2B5EF4-FFF2-40B4-BE49-F238E27FC236}">
                <a16:creationId xmlns:a16="http://schemas.microsoft.com/office/drawing/2014/main" id="{A3AA7F64-8D02-FEB4-87FA-A9BFF0A609D1}"/>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0E5A1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srgbClr val="0E5A10"/>
              </a:solidFill>
              <a:effectLst/>
              <a:uLnTx/>
              <a:uFillTx/>
              <a:latin typeface="Calibri" panose="020F0502020204030204"/>
              <a:ea typeface="+mn-ea"/>
              <a:cs typeface="+mn-cs"/>
            </a:endParaRPr>
          </a:p>
        </p:txBody>
      </p:sp>
      <p:sp>
        <p:nvSpPr>
          <p:cNvPr id="14" name="CasellaDiTesto 13">
            <a:extLst>
              <a:ext uri="{FF2B5EF4-FFF2-40B4-BE49-F238E27FC236}">
                <a16:creationId xmlns:a16="http://schemas.microsoft.com/office/drawing/2014/main" id="{7764F41D-1E09-3DAE-230A-964471757FCB}"/>
              </a:ext>
            </a:extLst>
          </p:cNvPr>
          <p:cNvSpPr txBox="1"/>
          <p:nvPr/>
        </p:nvSpPr>
        <p:spPr>
          <a:xfrm>
            <a:off x="58488" y="714372"/>
            <a:ext cx="15867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dirty="0">
                <a:ln>
                  <a:noFill/>
                </a:ln>
                <a:solidFill>
                  <a:prstClr val="white"/>
                </a:solidFill>
                <a:effectLst/>
                <a:uLnTx/>
                <a:uFillTx/>
                <a:latin typeface="Calibri" panose="020F0502020204030204"/>
                <a:ea typeface="+mn-ea"/>
                <a:cs typeface="+mn-cs"/>
              </a:rPr>
              <a:t>Contest 2</a:t>
            </a:r>
          </a:p>
        </p:txBody>
      </p:sp>
      <p:pic>
        <p:nvPicPr>
          <p:cNvPr id="19" name="Immagine 18">
            <a:extLst>
              <a:ext uri="{FF2B5EF4-FFF2-40B4-BE49-F238E27FC236}">
                <a16:creationId xmlns:a16="http://schemas.microsoft.com/office/drawing/2014/main" id="{5F758B2F-61BE-21BB-D057-8A6B851686D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sp>
        <p:nvSpPr>
          <p:cNvPr id="2" name="CasellaDiTesto 1">
            <a:extLst>
              <a:ext uri="{FF2B5EF4-FFF2-40B4-BE49-F238E27FC236}">
                <a16:creationId xmlns:a16="http://schemas.microsoft.com/office/drawing/2014/main" id="{3698A3A6-05F9-3E9B-6828-0D8F16EF4365}"/>
              </a:ext>
            </a:extLst>
          </p:cNvPr>
          <p:cNvSpPr txBox="1"/>
          <p:nvPr/>
        </p:nvSpPr>
        <p:spPr>
          <a:xfrm>
            <a:off x="314368" y="1743458"/>
            <a:ext cx="7587142" cy="4770537"/>
          </a:xfrm>
          <a:prstGeom prst="rect">
            <a:avLst/>
          </a:prstGeom>
          <a:noFill/>
        </p:spPr>
        <p:txBody>
          <a:bodyPr wrap="square" rtlCol="0">
            <a:spAutoFit/>
          </a:bodyPr>
          <a:lstStyle/>
          <a:p>
            <a:pPr algn="l"/>
            <a:r>
              <a:rPr lang="it-IT" sz="1900" b="0" i="0" dirty="0">
                <a:effectLst/>
              </a:rPr>
              <a:t>Per la dashboard interattiva </a:t>
            </a:r>
            <a:r>
              <a:rPr lang="it-IT" sz="1900" b="1" i="0" dirty="0" err="1">
                <a:effectLst/>
              </a:rPr>
              <a:t>IMDb</a:t>
            </a:r>
            <a:r>
              <a:rPr lang="it-IT" sz="1900" b="0" i="0" dirty="0">
                <a:effectLst/>
              </a:rPr>
              <a:t> sono riportate le specifiche:</a:t>
            </a:r>
          </a:p>
          <a:p>
            <a:pPr marL="342900" indent="-342900" algn="l">
              <a:buAutoNum type="arabicParenR"/>
            </a:pPr>
            <a:r>
              <a:rPr lang="it-IT" sz="1900" b="1" i="1" dirty="0">
                <a:effectLst/>
              </a:rPr>
              <a:t>KPI</a:t>
            </a:r>
          </a:p>
          <a:p>
            <a:pPr marL="800100" lvl="1" indent="-342900">
              <a:buFont typeface="Arial" panose="020B0604020202020204" pitchFamily="34" charset="0"/>
              <a:buChar char="•"/>
            </a:pPr>
            <a:r>
              <a:rPr lang="it-IT" sz="1900" b="0" i="0" dirty="0" err="1">
                <a:effectLst/>
              </a:rPr>
              <a:t>Average</a:t>
            </a:r>
            <a:r>
              <a:rPr lang="it-IT" sz="1900" b="0" i="0" dirty="0">
                <a:effectLst/>
              </a:rPr>
              <a:t> </a:t>
            </a:r>
            <a:r>
              <a:rPr lang="it-IT" sz="1900" b="0" i="0" dirty="0" err="1">
                <a:effectLst/>
              </a:rPr>
              <a:t>IMDb</a:t>
            </a:r>
            <a:r>
              <a:rPr lang="it-IT" sz="1900" b="0" i="0" dirty="0">
                <a:effectLst/>
              </a:rPr>
              <a:t> rating;</a:t>
            </a:r>
          </a:p>
          <a:p>
            <a:pPr marL="800100" lvl="1" indent="-342900">
              <a:buFont typeface="Arial" panose="020B0604020202020204" pitchFamily="34" charset="0"/>
              <a:buChar char="•"/>
            </a:pPr>
            <a:r>
              <a:rPr lang="it-IT" sz="1900" b="0" i="0" dirty="0" err="1">
                <a:effectLst/>
              </a:rPr>
              <a:t>Average</a:t>
            </a:r>
            <a:r>
              <a:rPr lang="it-IT" sz="1900" b="0" i="0" dirty="0">
                <a:effectLst/>
              </a:rPr>
              <a:t> </a:t>
            </a:r>
            <a:r>
              <a:rPr lang="it-IT" sz="1900" b="0" i="0" dirty="0" err="1">
                <a:effectLst/>
              </a:rPr>
              <a:t>Metacritic</a:t>
            </a:r>
            <a:r>
              <a:rPr lang="it-IT" sz="1900" b="0" i="0" dirty="0">
                <a:effectLst/>
              </a:rPr>
              <a:t> score;</a:t>
            </a:r>
            <a:endParaRPr lang="it-IT" sz="1900" dirty="0"/>
          </a:p>
          <a:p>
            <a:pPr marL="800100" lvl="1" indent="-342900">
              <a:buFont typeface="Arial" panose="020B0604020202020204" pitchFamily="34" charset="0"/>
              <a:buChar char="•"/>
            </a:pPr>
            <a:r>
              <a:rPr lang="it-IT" sz="1900" b="0" i="0" dirty="0" err="1">
                <a:effectLst/>
              </a:rPr>
              <a:t>Average</a:t>
            </a:r>
            <a:r>
              <a:rPr lang="it-IT" sz="1900" b="0" i="0" dirty="0">
                <a:effectLst/>
              </a:rPr>
              <a:t> </a:t>
            </a:r>
            <a:r>
              <a:rPr lang="it-IT" sz="1900" b="0" i="0" dirty="0" err="1">
                <a:effectLst/>
              </a:rPr>
              <a:t>grossing</a:t>
            </a:r>
            <a:r>
              <a:rPr lang="it-IT" sz="1900" b="0" i="0" dirty="0">
                <a:effectLst/>
              </a:rPr>
              <a:t>.</a:t>
            </a:r>
          </a:p>
          <a:p>
            <a:pPr marL="342900" indent="-342900" algn="l">
              <a:buFont typeface="+mj-lt"/>
              <a:buAutoNum type="arabicParenR" startAt="2"/>
            </a:pPr>
            <a:r>
              <a:rPr lang="it-IT" sz="1900" b="1" i="1" dirty="0"/>
              <a:t>Filters</a:t>
            </a:r>
          </a:p>
          <a:p>
            <a:pPr marL="800100" lvl="1" indent="-342900">
              <a:buFont typeface="Arial" panose="020B0604020202020204" pitchFamily="34" charset="0"/>
              <a:buChar char="•"/>
            </a:pPr>
            <a:r>
              <a:rPr lang="it-IT" sz="1900" dirty="0"/>
              <a:t>Film name;</a:t>
            </a:r>
          </a:p>
          <a:p>
            <a:pPr marL="800100" lvl="1" indent="-342900">
              <a:buFont typeface="Arial" panose="020B0604020202020204" pitchFamily="34" charset="0"/>
              <a:buChar char="•"/>
            </a:pPr>
            <a:r>
              <a:rPr lang="it-IT" sz="1900" dirty="0" err="1"/>
              <a:t>Starring</a:t>
            </a:r>
            <a:r>
              <a:rPr lang="it-IT" sz="1900" dirty="0"/>
              <a:t> </a:t>
            </a:r>
            <a:r>
              <a:rPr lang="it-IT" sz="1900" dirty="0" err="1"/>
              <a:t>actor</a:t>
            </a:r>
            <a:r>
              <a:rPr lang="it-IT" sz="1900" dirty="0"/>
              <a:t>;</a:t>
            </a:r>
          </a:p>
          <a:p>
            <a:pPr marL="800100" lvl="1" indent="-342900">
              <a:buFont typeface="Arial" panose="020B0604020202020204" pitchFamily="34" charset="0"/>
              <a:buChar char="•"/>
            </a:pPr>
            <a:r>
              <a:rPr lang="it-IT" sz="1900" b="0" i="0" dirty="0">
                <a:effectLst/>
              </a:rPr>
              <a:t>Start </a:t>
            </a:r>
            <a:r>
              <a:rPr lang="it-IT" sz="1900" b="0" i="0" dirty="0" err="1">
                <a:effectLst/>
              </a:rPr>
              <a:t>year</a:t>
            </a:r>
            <a:r>
              <a:rPr lang="it-IT" sz="1900" b="0" i="0" dirty="0">
                <a:effectLst/>
              </a:rPr>
              <a:t>;</a:t>
            </a:r>
            <a:endParaRPr lang="it-IT" sz="1900" dirty="0"/>
          </a:p>
          <a:p>
            <a:pPr marL="800100" lvl="1" indent="-342900">
              <a:buFont typeface="Arial" panose="020B0604020202020204" pitchFamily="34" charset="0"/>
              <a:buChar char="•"/>
            </a:pPr>
            <a:r>
              <a:rPr lang="it-IT" sz="1900" b="0" i="0" dirty="0">
                <a:effectLst/>
              </a:rPr>
              <a:t>Min. </a:t>
            </a:r>
            <a:r>
              <a:rPr lang="it-IT" sz="1900" b="0" i="0" dirty="0" err="1">
                <a:effectLst/>
              </a:rPr>
              <a:t>IMDb</a:t>
            </a:r>
            <a:r>
              <a:rPr lang="it-IT" sz="1900" b="0" i="0" dirty="0">
                <a:effectLst/>
              </a:rPr>
              <a:t> rating;</a:t>
            </a:r>
            <a:endParaRPr lang="it-IT" sz="1900" dirty="0"/>
          </a:p>
          <a:p>
            <a:pPr marL="800100" lvl="1" indent="-342900">
              <a:buFont typeface="Arial" panose="020B0604020202020204" pitchFamily="34" charset="0"/>
              <a:buChar char="•"/>
            </a:pPr>
            <a:r>
              <a:rPr lang="it-IT" sz="1900" b="0" i="0" dirty="0">
                <a:effectLst/>
              </a:rPr>
              <a:t>Min </a:t>
            </a:r>
            <a:r>
              <a:rPr lang="it-IT" sz="1900" b="0" i="0" dirty="0" err="1">
                <a:effectLst/>
              </a:rPr>
              <a:t>Metacritic</a:t>
            </a:r>
            <a:r>
              <a:rPr lang="it-IT" sz="1900" b="0" i="0" dirty="0">
                <a:effectLst/>
              </a:rPr>
              <a:t> score;</a:t>
            </a:r>
          </a:p>
          <a:p>
            <a:pPr marL="800100" lvl="1" indent="-342900">
              <a:buFont typeface="Arial" panose="020B0604020202020204" pitchFamily="34" charset="0"/>
              <a:buChar char="•"/>
            </a:pPr>
            <a:r>
              <a:rPr lang="it-IT" sz="1900" b="0" i="0" dirty="0">
                <a:effectLst/>
              </a:rPr>
              <a:t>Min </a:t>
            </a:r>
            <a:r>
              <a:rPr lang="it-IT" sz="1900" b="0" i="0" dirty="0" err="1">
                <a:effectLst/>
              </a:rPr>
              <a:t>grossing</a:t>
            </a:r>
            <a:endParaRPr lang="it-IT" sz="1900" b="0" i="0" dirty="0">
              <a:effectLst/>
            </a:endParaRPr>
          </a:p>
          <a:p>
            <a:pPr marL="342900" indent="-342900">
              <a:buFont typeface="+mj-lt"/>
              <a:buAutoNum type="arabicParenR" startAt="3"/>
            </a:pPr>
            <a:r>
              <a:rPr lang="it-IT" sz="1900" b="1" i="1" dirty="0"/>
              <a:t>Plot</a:t>
            </a:r>
          </a:p>
          <a:p>
            <a:pPr marL="800100" lvl="1" indent="-342900">
              <a:buFont typeface="Arial" panose="020B0604020202020204" pitchFamily="34" charset="0"/>
              <a:buChar char="•"/>
            </a:pPr>
            <a:r>
              <a:rPr lang="it-IT" sz="1900" b="0" i="0" dirty="0" err="1">
                <a:effectLst/>
              </a:rPr>
              <a:t>Pieplot</a:t>
            </a:r>
            <a:r>
              <a:rPr lang="it-IT" sz="1900" b="0" i="0" dirty="0">
                <a:effectLst/>
              </a:rPr>
              <a:t> film </a:t>
            </a:r>
            <a:r>
              <a:rPr lang="it-IT" sz="1900" b="0" i="0" dirty="0" err="1">
                <a:effectLst/>
              </a:rPr>
              <a:t>genre</a:t>
            </a:r>
            <a:r>
              <a:rPr lang="it-IT" sz="1900" b="0" i="0" dirty="0">
                <a:effectLst/>
              </a:rPr>
              <a:t> </a:t>
            </a:r>
            <a:r>
              <a:rPr lang="it-IT" sz="1900" b="0" i="0" dirty="0" err="1">
                <a:effectLst/>
              </a:rPr>
              <a:t>distribution</a:t>
            </a:r>
            <a:r>
              <a:rPr lang="it-IT" sz="1900" b="0" i="0" dirty="0">
                <a:effectLst/>
              </a:rPr>
              <a:t>;</a:t>
            </a:r>
          </a:p>
          <a:p>
            <a:pPr marL="800100" lvl="1" indent="-342900">
              <a:buFont typeface="Arial" panose="020B0604020202020204" pitchFamily="34" charset="0"/>
              <a:buChar char="•"/>
            </a:pPr>
            <a:r>
              <a:rPr lang="it-IT" sz="1900" b="0" i="0" dirty="0" err="1">
                <a:effectLst/>
              </a:rPr>
              <a:t>Pieplot</a:t>
            </a:r>
            <a:r>
              <a:rPr lang="it-IT" sz="1900" b="0" i="0" dirty="0">
                <a:effectLst/>
              </a:rPr>
              <a:t> film </a:t>
            </a:r>
            <a:r>
              <a:rPr lang="it-IT" sz="1900" b="0" i="0" dirty="0" err="1">
                <a:effectLst/>
              </a:rPr>
              <a:t>grossing</a:t>
            </a:r>
            <a:r>
              <a:rPr lang="it-IT" sz="1900" b="0" i="0" dirty="0">
                <a:effectLst/>
              </a:rPr>
              <a:t> per </a:t>
            </a:r>
            <a:r>
              <a:rPr lang="it-IT" sz="1900" b="0" i="0" dirty="0" err="1">
                <a:effectLst/>
              </a:rPr>
              <a:t>genre</a:t>
            </a:r>
            <a:r>
              <a:rPr lang="it-IT" sz="1900" b="0" i="0" dirty="0">
                <a:effectLst/>
              </a:rPr>
              <a:t>.</a:t>
            </a:r>
          </a:p>
          <a:p>
            <a:endParaRPr lang="it-IT" sz="1900" dirty="0"/>
          </a:p>
        </p:txBody>
      </p:sp>
      <p:pic>
        <p:nvPicPr>
          <p:cNvPr id="5" name="Immagine 4">
            <a:extLst>
              <a:ext uri="{FF2B5EF4-FFF2-40B4-BE49-F238E27FC236}">
                <a16:creationId xmlns:a16="http://schemas.microsoft.com/office/drawing/2014/main" id="{25935C88-FB54-B50B-5F79-0A54C07A5B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8205" y="2756180"/>
            <a:ext cx="4973531" cy="2508390"/>
          </a:xfrm>
          <a:prstGeom prst="rect">
            <a:avLst/>
          </a:prstGeom>
          <a:effectLst>
            <a:outerShdw blurRad="63500" sx="102000" sy="102000" algn="ctr" rotWithShape="0">
              <a:prstClr val="black">
                <a:alpha val="40000"/>
              </a:prstClr>
            </a:outerShdw>
            <a:reflection blurRad="6350" stA="52000" endA="300" endPos="35000" dir="5400000" sy="-100000" algn="bl" rotWithShape="0"/>
          </a:effectLst>
        </p:spPr>
      </p:pic>
    </p:spTree>
    <p:extLst>
      <p:ext uri="{BB962C8B-B14F-4D97-AF65-F5344CB8AC3E}">
        <p14:creationId xmlns:p14="http://schemas.microsoft.com/office/powerpoint/2010/main" val="83735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FA62FD9-3F7B-A270-F6BC-AE9927958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14" y="0"/>
            <a:ext cx="12308427" cy="6931891"/>
          </a:xfrm>
          <a:prstGeom prst="rect">
            <a:avLst/>
          </a:prstGeom>
        </p:spPr>
      </p:pic>
      <p:sp>
        <p:nvSpPr>
          <p:cNvPr id="7" name="Title 1">
            <a:extLst>
              <a:ext uri="{FF2B5EF4-FFF2-40B4-BE49-F238E27FC236}">
                <a16:creationId xmlns:a16="http://schemas.microsoft.com/office/drawing/2014/main" id="{C41BE3EB-27D8-7BA4-7BED-9B78AA682238}"/>
              </a:ext>
            </a:extLst>
          </p:cNvPr>
          <p:cNvSpPr>
            <a:spLocks noGrp="1"/>
          </p:cNvSpPr>
          <p:nvPr>
            <p:ph type="title"/>
          </p:nvPr>
        </p:nvSpPr>
        <p:spPr>
          <a:xfrm>
            <a:off x="2663334" y="0"/>
            <a:ext cx="11353800" cy="1325563"/>
          </a:xfrm>
        </p:spPr>
        <p:txBody>
          <a:bodyPr>
            <a:normAutofit/>
          </a:bodyPr>
          <a:lstStyle/>
          <a:p>
            <a:r>
              <a:rPr lang="en-US" sz="4000" b="1" dirty="0">
                <a:solidFill>
                  <a:schemeClr val="bg1"/>
                </a:solidFill>
              </a:rPr>
              <a:t>REALIZZAZIONE DASHBOARD IMDb IN PYTHON</a:t>
            </a:r>
          </a:p>
        </p:txBody>
      </p:sp>
      <p:sp>
        <p:nvSpPr>
          <p:cNvPr id="13" name="Slide Number Placeholder 5">
            <a:extLst>
              <a:ext uri="{FF2B5EF4-FFF2-40B4-BE49-F238E27FC236}">
                <a16:creationId xmlns:a16="http://schemas.microsoft.com/office/drawing/2014/main" id="{A3AA7F64-8D02-FEB4-87FA-A9BFF0A609D1}"/>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0E5A1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srgbClr val="0E5A10"/>
              </a:solidFill>
              <a:effectLst/>
              <a:uLnTx/>
              <a:uFillTx/>
              <a:latin typeface="Calibri" panose="020F0502020204030204"/>
              <a:ea typeface="+mn-ea"/>
              <a:cs typeface="+mn-cs"/>
            </a:endParaRPr>
          </a:p>
        </p:txBody>
      </p:sp>
      <p:sp>
        <p:nvSpPr>
          <p:cNvPr id="14" name="CasellaDiTesto 13">
            <a:extLst>
              <a:ext uri="{FF2B5EF4-FFF2-40B4-BE49-F238E27FC236}">
                <a16:creationId xmlns:a16="http://schemas.microsoft.com/office/drawing/2014/main" id="{7764F41D-1E09-3DAE-230A-964471757FCB}"/>
              </a:ext>
            </a:extLst>
          </p:cNvPr>
          <p:cNvSpPr txBox="1"/>
          <p:nvPr/>
        </p:nvSpPr>
        <p:spPr>
          <a:xfrm>
            <a:off x="58488" y="714372"/>
            <a:ext cx="15867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dirty="0">
                <a:ln>
                  <a:noFill/>
                </a:ln>
                <a:solidFill>
                  <a:prstClr val="white"/>
                </a:solidFill>
                <a:effectLst/>
                <a:uLnTx/>
                <a:uFillTx/>
                <a:latin typeface="Calibri" panose="020F0502020204030204"/>
                <a:ea typeface="+mn-ea"/>
                <a:cs typeface="+mn-cs"/>
              </a:rPr>
              <a:t>Contest 2</a:t>
            </a:r>
          </a:p>
        </p:txBody>
      </p:sp>
      <p:pic>
        <p:nvPicPr>
          <p:cNvPr id="19" name="Immagine 18">
            <a:extLst>
              <a:ext uri="{FF2B5EF4-FFF2-40B4-BE49-F238E27FC236}">
                <a16:creationId xmlns:a16="http://schemas.microsoft.com/office/drawing/2014/main" id="{5F758B2F-61BE-21BB-D057-8A6B851686D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sp>
        <p:nvSpPr>
          <p:cNvPr id="6" name="CasellaDiTesto 5">
            <a:extLst>
              <a:ext uri="{FF2B5EF4-FFF2-40B4-BE49-F238E27FC236}">
                <a16:creationId xmlns:a16="http://schemas.microsoft.com/office/drawing/2014/main" id="{85433EF4-2EFC-7F2C-A0B8-DDC5D7AF81A8}"/>
              </a:ext>
            </a:extLst>
          </p:cNvPr>
          <p:cNvSpPr txBox="1"/>
          <p:nvPr/>
        </p:nvSpPr>
        <p:spPr>
          <a:xfrm>
            <a:off x="838198" y="2662635"/>
            <a:ext cx="10515601" cy="2246769"/>
          </a:xfrm>
          <a:prstGeom prst="rect">
            <a:avLst/>
          </a:prstGeom>
          <a:noFill/>
        </p:spPr>
        <p:txBody>
          <a:bodyPr wrap="square" rtlCol="0">
            <a:spAutoFit/>
          </a:bodyPr>
          <a:lstStyle/>
          <a:p>
            <a:pPr algn="just"/>
            <a:r>
              <a:rPr lang="it-IT" sz="2000" b="0" i="0" dirty="0">
                <a:solidFill>
                  <a:srgbClr val="231D1C"/>
                </a:solidFill>
                <a:effectLst/>
              </a:rPr>
              <a:t>Prima dell’effettiva realizzazione della dashboard, è </a:t>
            </a:r>
            <a:r>
              <a:rPr lang="it-IT" sz="2000" dirty="0">
                <a:solidFill>
                  <a:srgbClr val="231D1C"/>
                </a:solidFill>
              </a:rPr>
              <a:t>opportuno effettuare </a:t>
            </a:r>
            <a:r>
              <a:rPr lang="it-IT" sz="2000" b="0" i="0" dirty="0">
                <a:solidFill>
                  <a:srgbClr val="231D1C"/>
                </a:solidFill>
                <a:effectLst/>
              </a:rPr>
              <a:t>una fase di </a:t>
            </a:r>
            <a:r>
              <a:rPr lang="it-IT" sz="2000" b="1" dirty="0" err="1">
                <a:solidFill>
                  <a:srgbClr val="231D1C"/>
                </a:solidFill>
              </a:rPr>
              <a:t>p</a:t>
            </a:r>
            <a:r>
              <a:rPr lang="it-IT" sz="2000" b="1" i="0" dirty="0" err="1">
                <a:solidFill>
                  <a:srgbClr val="231D1C"/>
                </a:solidFill>
                <a:effectLst/>
              </a:rPr>
              <a:t>re</a:t>
            </a:r>
            <a:r>
              <a:rPr lang="it-IT" sz="2000" b="1" i="0" dirty="0">
                <a:solidFill>
                  <a:srgbClr val="231D1C"/>
                </a:solidFill>
                <a:effectLst/>
              </a:rPr>
              <a:t>-processing dei dati</a:t>
            </a:r>
            <a:r>
              <a:rPr lang="it-IT" sz="2000" b="0" i="0" dirty="0">
                <a:solidFill>
                  <a:srgbClr val="231D1C"/>
                </a:solidFill>
                <a:effectLst/>
              </a:rPr>
              <a:t>, nello specifico di pulizia dei dati (</a:t>
            </a:r>
            <a:r>
              <a:rPr lang="it-IT" sz="2000" i="1" dirty="0">
                <a:solidFill>
                  <a:srgbClr val="231D1C"/>
                </a:solidFill>
              </a:rPr>
              <a:t>d</a:t>
            </a:r>
            <a:r>
              <a:rPr lang="it-IT" sz="2000" b="0" i="1" dirty="0">
                <a:solidFill>
                  <a:srgbClr val="231D1C"/>
                </a:solidFill>
                <a:effectLst/>
              </a:rPr>
              <a:t>ata </a:t>
            </a:r>
            <a:r>
              <a:rPr lang="it-IT" sz="2000" b="0" i="1" dirty="0" err="1">
                <a:solidFill>
                  <a:srgbClr val="231D1C"/>
                </a:solidFill>
                <a:effectLst/>
              </a:rPr>
              <a:t>cleaning</a:t>
            </a:r>
            <a:r>
              <a:rPr lang="it-IT" sz="2000" b="0" i="0" dirty="0">
                <a:solidFill>
                  <a:srgbClr val="231D1C"/>
                </a:solidFill>
                <a:effectLst/>
              </a:rPr>
              <a:t>). </a:t>
            </a:r>
            <a:r>
              <a:rPr lang="it-IT" sz="2000" dirty="0">
                <a:solidFill>
                  <a:srgbClr val="231D1C"/>
                </a:solidFill>
              </a:rPr>
              <a:t>Q</a:t>
            </a:r>
            <a:r>
              <a:rPr lang="it-IT" sz="2000" b="0" i="0" dirty="0">
                <a:solidFill>
                  <a:srgbClr val="231D1C"/>
                </a:solidFill>
                <a:effectLst/>
              </a:rPr>
              <a:t>uesta attività consiste nel rimuovere gli errori, le imprecisioni o le informazioni non pertinenti.</a:t>
            </a:r>
          </a:p>
          <a:p>
            <a:endParaRPr lang="it-IT" sz="2000" dirty="0"/>
          </a:p>
          <a:p>
            <a:endParaRPr lang="it-IT" sz="2000" dirty="0"/>
          </a:p>
          <a:p>
            <a:r>
              <a:rPr lang="it-IT" sz="2000" dirty="0"/>
              <a:t>Nel nostro dataset sono state rimosse tutte le colonne poco rilevanti per l’analisi e sono state rimosse tutte le righe che presentavano dei valori mancanti. </a:t>
            </a:r>
          </a:p>
        </p:txBody>
      </p:sp>
    </p:spTree>
    <p:extLst>
      <p:ext uri="{BB962C8B-B14F-4D97-AF65-F5344CB8AC3E}">
        <p14:creationId xmlns:p14="http://schemas.microsoft.com/office/powerpoint/2010/main" val="113472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FA62FD9-3F7B-A270-F6BC-AE9927958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55" y="-36947"/>
            <a:ext cx="12308427" cy="6931891"/>
          </a:xfrm>
          <a:prstGeom prst="rect">
            <a:avLst/>
          </a:prstGeom>
        </p:spPr>
      </p:pic>
      <p:sp>
        <p:nvSpPr>
          <p:cNvPr id="7" name="Title 1">
            <a:extLst>
              <a:ext uri="{FF2B5EF4-FFF2-40B4-BE49-F238E27FC236}">
                <a16:creationId xmlns:a16="http://schemas.microsoft.com/office/drawing/2014/main" id="{C41BE3EB-27D8-7BA4-7BED-9B78AA682238}"/>
              </a:ext>
            </a:extLst>
          </p:cNvPr>
          <p:cNvSpPr>
            <a:spLocks noGrp="1"/>
          </p:cNvSpPr>
          <p:nvPr>
            <p:ph type="title"/>
          </p:nvPr>
        </p:nvSpPr>
        <p:spPr>
          <a:xfrm>
            <a:off x="2663334" y="0"/>
            <a:ext cx="11353800" cy="1325563"/>
          </a:xfrm>
        </p:spPr>
        <p:txBody>
          <a:bodyPr>
            <a:normAutofit/>
          </a:bodyPr>
          <a:lstStyle/>
          <a:p>
            <a:r>
              <a:rPr lang="en-US" sz="4000" b="1" dirty="0">
                <a:solidFill>
                  <a:schemeClr val="bg1"/>
                </a:solidFill>
              </a:rPr>
              <a:t>REALIZZAZIONE DASHBOARD IMDb IN PYTHON</a:t>
            </a:r>
          </a:p>
        </p:txBody>
      </p:sp>
      <p:sp>
        <p:nvSpPr>
          <p:cNvPr id="13" name="Slide Number Placeholder 5">
            <a:extLst>
              <a:ext uri="{FF2B5EF4-FFF2-40B4-BE49-F238E27FC236}">
                <a16:creationId xmlns:a16="http://schemas.microsoft.com/office/drawing/2014/main" id="{A3AA7F64-8D02-FEB4-87FA-A9BFF0A609D1}"/>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0E5A1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srgbClr val="0E5A10"/>
              </a:solidFill>
              <a:effectLst/>
              <a:uLnTx/>
              <a:uFillTx/>
              <a:latin typeface="Calibri" panose="020F0502020204030204"/>
              <a:ea typeface="+mn-ea"/>
              <a:cs typeface="+mn-cs"/>
            </a:endParaRPr>
          </a:p>
        </p:txBody>
      </p:sp>
      <p:sp>
        <p:nvSpPr>
          <p:cNvPr id="14" name="CasellaDiTesto 13">
            <a:extLst>
              <a:ext uri="{FF2B5EF4-FFF2-40B4-BE49-F238E27FC236}">
                <a16:creationId xmlns:a16="http://schemas.microsoft.com/office/drawing/2014/main" id="{7764F41D-1E09-3DAE-230A-964471757FCB}"/>
              </a:ext>
            </a:extLst>
          </p:cNvPr>
          <p:cNvSpPr txBox="1"/>
          <p:nvPr/>
        </p:nvSpPr>
        <p:spPr>
          <a:xfrm>
            <a:off x="58488" y="714372"/>
            <a:ext cx="15867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dirty="0">
                <a:ln>
                  <a:noFill/>
                </a:ln>
                <a:solidFill>
                  <a:prstClr val="white"/>
                </a:solidFill>
                <a:effectLst/>
                <a:uLnTx/>
                <a:uFillTx/>
                <a:latin typeface="Calibri" panose="020F0502020204030204"/>
                <a:ea typeface="+mn-ea"/>
                <a:cs typeface="+mn-cs"/>
              </a:rPr>
              <a:t>Contest 2</a:t>
            </a:r>
          </a:p>
        </p:txBody>
      </p:sp>
      <p:pic>
        <p:nvPicPr>
          <p:cNvPr id="19" name="Immagine 18">
            <a:extLst>
              <a:ext uri="{FF2B5EF4-FFF2-40B4-BE49-F238E27FC236}">
                <a16:creationId xmlns:a16="http://schemas.microsoft.com/office/drawing/2014/main" id="{5F758B2F-61BE-21BB-D057-8A6B851686D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sp>
        <p:nvSpPr>
          <p:cNvPr id="2" name="CasellaDiTesto 1">
            <a:extLst>
              <a:ext uri="{FF2B5EF4-FFF2-40B4-BE49-F238E27FC236}">
                <a16:creationId xmlns:a16="http://schemas.microsoft.com/office/drawing/2014/main" id="{3698A3A6-05F9-3E9B-6828-0D8F16EF4365}"/>
              </a:ext>
            </a:extLst>
          </p:cNvPr>
          <p:cNvSpPr txBox="1"/>
          <p:nvPr/>
        </p:nvSpPr>
        <p:spPr>
          <a:xfrm>
            <a:off x="397882" y="1979560"/>
            <a:ext cx="11449750" cy="1569660"/>
          </a:xfrm>
          <a:prstGeom prst="rect">
            <a:avLst/>
          </a:prstGeom>
          <a:noFill/>
        </p:spPr>
        <p:txBody>
          <a:bodyPr wrap="square" rtlCol="0">
            <a:spAutoFit/>
          </a:bodyPr>
          <a:lstStyle/>
          <a:p>
            <a:pPr algn="l"/>
            <a:r>
              <a:rPr lang="it-IT" sz="2400" b="0" i="0" dirty="0">
                <a:effectLst/>
              </a:rPr>
              <a:t>Nella parte </a:t>
            </a:r>
            <a:r>
              <a:rPr lang="it-IT" sz="2400" dirty="0"/>
              <a:t>superiore della dashboard è possibile visualizzare le seguenti statistiche:</a:t>
            </a:r>
          </a:p>
          <a:p>
            <a:pPr marL="285750" indent="-285750" algn="l">
              <a:buFont typeface="Arial" panose="020B0604020202020204" pitchFamily="34" charset="0"/>
              <a:buChar char="•"/>
            </a:pPr>
            <a:r>
              <a:rPr lang="it-IT" sz="2400" dirty="0"/>
              <a:t>Punteggio medio dei </a:t>
            </a:r>
            <a:r>
              <a:rPr lang="it-IT" sz="2400" b="1" dirty="0"/>
              <a:t>rating</a:t>
            </a:r>
            <a:r>
              <a:rPr lang="it-IT" sz="2400" dirty="0"/>
              <a:t>;</a:t>
            </a:r>
          </a:p>
          <a:p>
            <a:pPr marL="285750" indent="-285750" algn="l">
              <a:buFont typeface="Arial" panose="020B0604020202020204" pitchFamily="34" charset="0"/>
              <a:buChar char="•"/>
            </a:pPr>
            <a:r>
              <a:rPr lang="it-IT" sz="2400" dirty="0"/>
              <a:t>Punteggio medio di </a:t>
            </a:r>
            <a:r>
              <a:rPr lang="it-IT" sz="2400" b="1" dirty="0" err="1"/>
              <a:t>Metacritic</a:t>
            </a:r>
            <a:r>
              <a:rPr lang="it-IT" sz="2400" dirty="0"/>
              <a:t>;</a:t>
            </a:r>
          </a:p>
          <a:p>
            <a:pPr marL="285750" indent="-285750" algn="l">
              <a:buFont typeface="Arial" panose="020B0604020202020204" pitchFamily="34" charset="0"/>
              <a:buChar char="•"/>
            </a:pPr>
            <a:r>
              <a:rPr lang="it-IT" sz="2400" dirty="0"/>
              <a:t>Punteggio medio degli </a:t>
            </a:r>
            <a:r>
              <a:rPr lang="it-IT" sz="2400" b="1" dirty="0"/>
              <a:t>incassi</a:t>
            </a:r>
            <a:r>
              <a:rPr lang="it-IT" sz="2400" dirty="0"/>
              <a:t>.</a:t>
            </a:r>
          </a:p>
        </p:txBody>
      </p:sp>
      <p:pic>
        <p:nvPicPr>
          <p:cNvPr id="6" name="Immagine 5" descr="Immagine che contiene testo&#10;&#10;Descrizione generata automaticamente">
            <a:extLst>
              <a:ext uri="{FF2B5EF4-FFF2-40B4-BE49-F238E27FC236}">
                <a16:creationId xmlns:a16="http://schemas.microsoft.com/office/drawing/2014/main" id="{1A0A9E27-EC4F-959A-81DF-25A02FEFEF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882" y="3768706"/>
            <a:ext cx="11059518" cy="2130650"/>
          </a:xfrm>
          <a:prstGeom prst="roundRect">
            <a:avLst>
              <a:gd name="adj" fmla="val 8594"/>
            </a:avLst>
          </a:prstGeom>
          <a:solidFill>
            <a:srgbClr val="FFFFFF">
              <a:shade val="85000"/>
            </a:srgbClr>
          </a:solidFill>
          <a:ln>
            <a:noFill/>
          </a:ln>
          <a:effectLst>
            <a:glow rad="101600">
              <a:schemeClr val="bg1">
                <a:lumMod val="75000"/>
                <a:alpha val="60000"/>
              </a:schemeClr>
            </a:glow>
            <a:outerShdw blurRad="50800" dist="38100" dir="18900000" algn="bl" rotWithShape="0">
              <a:prstClr val="black">
                <a:alpha val="40000"/>
              </a:prstClr>
            </a:outerShdw>
          </a:effectLst>
        </p:spPr>
      </p:pic>
    </p:spTree>
    <p:extLst>
      <p:ext uri="{BB962C8B-B14F-4D97-AF65-F5344CB8AC3E}">
        <p14:creationId xmlns:p14="http://schemas.microsoft.com/office/powerpoint/2010/main" val="292049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FA62FD9-3F7B-A270-F6BC-AE9927958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55" y="-36947"/>
            <a:ext cx="12308427" cy="6931891"/>
          </a:xfrm>
          <a:prstGeom prst="rect">
            <a:avLst/>
          </a:prstGeom>
        </p:spPr>
      </p:pic>
      <p:sp>
        <p:nvSpPr>
          <p:cNvPr id="7" name="Title 1">
            <a:extLst>
              <a:ext uri="{FF2B5EF4-FFF2-40B4-BE49-F238E27FC236}">
                <a16:creationId xmlns:a16="http://schemas.microsoft.com/office/drawing/2014/main" id="{C41BE3EB-27D8-7BA4-7BED-9B78AA682238}"/>
              </a:ext>
            </a:extLst>
          </p:cNvPr>
          <p:cNvSpPr>
            <a:spLocks noGrp="1"/>
          </p:cNvSpPr>
          <p:nvPr>
            <p:ph type="title"/>
          </p:nvPr>
        </p:nvSpPr>
        <p:spPr>
          <a:xfrm>
            <a:off x="2663334" y="0"/>
            <a:ext cx="11353800" cy="1325563"/>
          </a:xfrm>
        </p:spPr>
        <p:txBody>
          <a:bodyPr>
            <a:normAutofit/>
          </a:bodyPr>
          <a:lstStyle/>
          <a:p>
            <a:r>
              <a:rPr lang="en-US" sz="4000" b="1" dirty="0">
                <a:solidFill>
                  <a:schemeClr val="bg1"/>
                </a:solidFill>
              </a:rPr>
              <a:t>REALIZZAZIONE DASHBOARD IMDb IN PYTHON</a:t>
            </a:r>
          </a:p>
        </p:txBody>
      </p:sp>
      <p:sp>
        <p:nvSpPr>
          <p:cNvPr id="13" name="Slide Number Placeholder 5">
            <a:extLst>
              <a:ext uri="{FF2B5EF4-FFF2-40B4-BE49-F238E27FC236}">
                <a16:creationId xmlns:a16="http://schemas.microsoft.com/office/drawing/2014/main" id="{A3AA7F64-8D02-FEB4-87FA-A9BFF0A609D1}"/>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0E5A1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srgbClr val="0E5A10"/>
              </a:solidFill>
              <a:effectLst/>
              <a:uLnTx/>
              <a:uFillTx/>
              <a:latin typeface="Calibri" panose="020F0502020204030204"/>
              <a:ea typeface="+mn-ea"/>
              <a:cs typeface="+mn-cs"/>
            </a:endParaRPr>
          </a:p>
        </p:txBody>
      </p:sp>
      <p:sp>
        <p:nvSpPr>
          <p:cNvPr id="14" name="CasellaDiTesto 13">
            <a:extLst>
              <a:ext uri="{FF2B5EF4-FFF2-40B4-BE49-F238E27FC236}">
                <a16:creationId xmlns:a16="http://schemas.microsoft.com/office/drawing/2014/main" id="{7764F41D-1E09-3DAE-230A-964471757FCB}"/>
              </a:ext>
            </a:extLst>
          </p:cNvPr>
          <p:cNvSpPr txBox="1"/>
          <p:nvPr/>
        </p:nvSpPr>
        <p:spPr>
          <a:xfrm>
            <a:off x="58488" y="714372"/>
            <a:ext cx="15867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dirty="0">
                <a:ln>
                  <a:noFill/>
                </a:ln>
                <a:solidFill>
                  <a:prstClr val="white"/>
                </a:solidFill>
                <a:effectLst/>
                <a:uLnTx/>
                <a:uFillTx/>
                <a:latin typeface="Calibri" panose="020F0502020204030204"/>
                <a:ea typeface="+mn-ea"/>
                <a:cs typeface="+mn-cs"/>
              </a:rPr>
              <a:t>Contest 2</a:t>
            </a:r>
          </a:p>
        </p:txBody>
      </p:sp>
      <p:pic>
        <p:nvPicPr>
          <p:cNvPr id="19" name="Immagine 18">
            <a:extLst>
              <a:ext uri="{FF2B5EF4-FFF2-40B4-BE49-F238E27FC236}">
                <a16:creationId xmlns:a16="http://schemas.microsoft.com/office/drawing/2014/main" id="{5F758B2F-61BE-21BB-D057-8A6B851686D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sp>
        <p:nvSpPr>
          <p:cNvPr id="2" name="CasellaDiTesto 1">
            <a:extLst>
              <a:ext uri="{FF2B5EF4-FFF2-40B4-BE49-F238E27FC236}">
                <a16:creationId xmlns:a16="http://schemas.microsoft.com/office/drawing/2014/main" id="{3698A3A6-05F9-3E9B-6828-0D8F16EF4365}"/>
              </a:ext>
            </a:extLst>
          </p:cNvPr>
          <p:cNvSpPr txBox="1"/>
          <p:nvPr/>
        </p:nvSpPr>
        <p:spPr>
          <a:xfrm>
            <a:off x="446661" y="1900032"/>
            <a:ext cx="9129958" cy="400110"/>
          </a:xfrm>
          <a:prstGeom prst="rect">
            <a:avLst/>
          </a:prstGeom>
          <a:noFill/>
        </p:spPr>
        <p:txBody>
          <a:bodyPr wrap="square" rtlCol="0">
            <a:spAutoFit/>
          </a:bodyPr>
          <a:lstStyle/>
          <a:p>
            <a:pPr algn="l"/>
            <a:r>
              <a:rPr lang="it-IT" sz="2000" dirty="0"/>
              <a:t>Nella sezione </a:t>
            </a:r>
            <a:r>
              <a:rPr lang="it-IT" sz="2000" b="1" dirty="0" err="1"/>
              <a:t>Sidebar</a:t>
            </a:r>
            <a:r>
              <a:rPr lang="it-IT" sz="2000" dirty="0"/>
              <a:t> è possibile applicare dei filtri per agevolare la ricerca dei film. </a:t>
            </a:r>
          </a:p>
        </p:txBody>
      </p:sp>
      <p:pic>
        <p:nvPicPr>
          <p:cNvPr id="6" name="Immagine 5">
            <a:extLst>
              <a:ext uri="{FF2B5EF4-FFF2-40B4-BE49-F238E27FC236}">
                <a16:creationId xmlns:a16="http://schemas.microsoft.com/office/drawing/2014/main" id="{B8CB28EE-0BD5-84DA-C6E8-328F9825DD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6619" y="1971299"/>
            <a:ext cx="2225899" cy="4341679"/>
          </a:xfrm>
          <a:prstGeom prst="rect">
            <a:avLst/>
          </a:prstGeom>
          <a:ln>
            <a:noFill/>
          </a:ln>
          <a:effectLst>
            <a:outerShdw blurRad="292100" dist="139700" dir="2700000" algn="tl" rotWithShape="0">
              <a:srgbClr val="333333">
                <a:alpha val="65000"/>
              </a:srgbClr>
            </a:outerShdw>
          </a:effectLst>
        </p:spPr>
      </p:pic>
      <p:sp>
        <p:nvSpPr>
          <p:cNvPr id="4" name="CasellaDiTesto 3">
            <a:extLst>
              <a:ext uri="{FF2B5EF4-FFF2-40B4-BE49-F238E27FC236}">
                <a16:creationId xmlns:a16="http://schemas.microsoft.com/office/drawing/2014/main" id="{B1B83DA5-DF72-9D83-85CF-F551B8BF750C}"/>
              </a:ext>
            </a:extLst>
          </p:cNvPr>
          <p:cNvSpPr txBox="1"/>
          <p:nvPr/>
        </p:nvSpPr>
        <p:spPr>
          <a:xfrm>
            <a:off x="462240" y="2373038"/>
            <a:ext cx="3089244" cy="1477328"/>
          </a:xfrm>
          <a:prstGeom prst="rect">
            <a:avLst/>
          </a:prstGeom>
          <a:noFill/>
        </p:spPr>
        <p:txBody>
          <a:bodyPr wrap="none" rtlCol="0">
            <a:spAutoFit/>
          </a:bodyPr>
          <a:lstStyle/>
          <a:p>
            <a:pPr algn="l"/>
            <a:r>
              <a:rPr lang="it-IT" sz="1800" dirty="0"/>
              <a:t>Tramite apposite aree di testo, </a:t>
            </a:r>
            <a:br>
              <a:rPr lang="it-IT" sz="1800" dirty="0"/>
            </a:br>
            <a:r>
              <a:rPr lang="it-IT" sz="1800" dirty="0"/>
              <a:t>è possibile filtrare inserendo:</a:t>
            </a:r>
          </a:p>
          <a:p>
            <a:pPr marL="285750" indent="-285750" algn="l">
              <a:buFont typeface="Arial" panose="020B0604020202020204" pitchFamily="34" charset="0"/>
              <a:buChar char="•"/>
            </a:pPr>
            <a:r>
              <a:rPr lang="it-IT" sz="1800" b="1" dirty="0"/>
              <a:t>Nome del film</a:t>
            </a:r>
            <a:r>
              <a:rPr lang="it-IT" sz="1800" dirty="0"/>
              <a:t>;</a:t>
            </a:r>
          </a:p>
          <a:p>
            <a:pPr marL="285750" indent="-285750" algn="l">
              <a:buFont typeface="Arial" panose="020B0604020202020204" pitchFamily="34" charset="0"/>
              <a:buChar char="•"/>
            </a:pPr>
            <a:r>
              <a:rPr lang="it-IT" sz="1800" b="1" dirty="0"/>
              <a:t>Nome dell’attore</a:t>
            </a:r>
            <a:r>
              <a:rPr lang="it-IT" sz="1800" dirty="0"/>
              <a:t>; </a:t>
            </a:r>
          </a:p>
          <a:p>
            <a:pPr marL="285750" indent="-285750" algn="l">
              <a:buFont typeface="Arial" panose="020B0604020202020204" pitchFamily="34" charset="0"/>
              <a:buChar char="•"/>
            </a:pPr>
            <a:r>
              <a:rPr lang="it-IT" sz="1800" b="1" dirty="0"/>
              <a:t>Genere del film</a:t>
            </a:r>
            <a:r>
              <a:rPr lang="it-IT" b="1" dirty="0"/>
              <a:t>.</a:t>
            </a:r>
            <a:endParaRPr lang="it-IT" sz="1800" dirty="0"/>
          </a:p>
        </p:txBody>
      </p:sp>
      <p:sp>
        <p:nvSpPr>
          <p:cNvPr id="5" name="CasellaDiTesto 4">
            <a:extLst>
              <a:ext uri="{FF2B5EF4-FFF2-40B4-BE49-F238E27FC236}">
                <a16:creationId xmlns:a16="http://schemas.microsoft.com/office/drawing/2014/main" id="{51FD2E26-077A-AB4C-2B86-1EEE584C0D24}"/>
              </a:ext>
            </a:extLst>
          </p:cNvPr>
          <p:cNvSpPr txBox="1"/>
          <p:nvPr/>
        </p:nvSpPr>
        <p:spPr>
          <a:xfrm>
            <a:off x="4459612" y="2373038"/>
            <a:ext cx="4642553" cy="1754326"/>
          </a:xfrm>
          <a:prstGeom prst="rect">
            <a:avLst/>
          </a:prstGeom>
          <a:noFill/>
        </p:spPr>
        <p:txBody>
          <a:bodyPr wrap="none" rtlCol="0">
            <a:spAutoFit/>
          </a:bodyPr>
          <a:lstStyle/>
          <a:p>
            <a:pPr algn="l"/>
            <a:r>
              <a:rPr lang="it-IT" dirty="0"/>
              <a:t>Sfruttando appositi </a:t>
            </a:r>
            <a:r>
              <a:rPr lang="it-IT" i="1" dirty="0"/>
              <a:t>slider,</a:t>
            </a:r>
            <a:r>
              <a:rPr lang="it-IT" dirty="0"/>
              <a:t> si possono impostare:</a:t>
            </a:r>
            <a:endParaRPr lang="it-IT" sz="1800" dirty="0"/>
          </a:p>
          <a:p>
            <a:pPr marL="285750" indent="-285750" algn="l">
              <a:buFont typeface="Arial" panose="020B0604020202020204" pitchFamily="34" charset="0"/>
              <a:buChar char="•"/>
            </a:pPr>
            <a:r>
              <a:rPr lang="it-IT" sz="1800" b="1" dirty="0"/>
              <a:t>A</a:t>
            </a:r>
            <a:r>
              <a:rPr lang="it-IT" sz="1800" b="1" i="0" dirty="0">
                <a:effectLst/>
              </a:rPr>
              <a:t>nno di uscita</a:t>
            </a:r>
            <a:r>
              <a:rPr lang="it-IT" sz="1800" b="0" i="0" dirty="0">
                <a:effectLst/>
              </a:rPr>
              <a:t>;</a:t>
            </a:r>
          </a:p>
          <a:p>
            <a:pPr marL="285750" indent="-285750" algn="l">
              <a:buFont typeface="Arial" panose="020B0604020202020204" pitchFamily="34" charset="0"/>
              <a:buChar char="•"/>
            </a:pPr>
            <a:r>
              <a:rPr lang="it-IT" sz="1800" b="1" dirty="0"/>
              <a:t>Punteggio minimo di </a:t>
            </a:r>
            <a:r>
              <a:rPr lang="it-IT" sz="1800" b="1" i="1" dirty="0" err="1"/>
              <a:t>IMDb</a:t>
            </a:r>
            <a:r>
              <a:rPr lang="it-IT" sz="1800" i="1" dirty="0"/>
              <a:t>;</a:t>
            </a:r>
          </a:p>
          <a:p>
            <a:pPr marL="285750" indent="-285750" algn="l">
              <a:buFont typeface="Arial" panose="020B0604020202020204" pitchFamily="34" charset="0"/>
              <a:buChar char="•"/>
            </a:pPr>
            <a:r>
              <a:rPr lang="it-IT" sz="1800" b="1" i="0" dirty="0">
                <a:effectLst/>
              </a:rPr>
              <a:t>Punteggio minimo di </a:t>
            </a:r>
            <a:r>
              <a:rPr lang="it-IT" sz="1800" b="1" i="1" dirty="0" err="1">
                <a:effectLst/>
              </a:rPr>
              <a:t>Metacritic</a:t>
            </a:r>
            <a:r>
              <a:rPr lang="it-IT" sz="1800" b="0" i="1" dirty="0">
                <a:effectLst/>
              </a:rPr>
              <a:t>;</a:t>
            </a:r>
          </a:p>
          <a:p>
            <a:pPr marL="285750" indent="-285750" algn="l">
              <a:buFont typeface="Arial" panose="020B0604020202020204" pitchFamily="34" charset="0"/>
              <a:buChar char="•"/>
            </a:pPr>
            <a:r>
              <a:rPr lang="it-IT" sz="1800" b="1" dirty="0"/>
              <a:t>Valore minimo di </a:t>
            </a:r>
            <a:r>
              <a:rPr lang="it-IT" sz="1800" b="1" dirty="0" err="1"/>
              <a:t>grossing</a:t>
            </a:r>
            <a:r>
              <a:rPr lang="it-IT" sz="1800" dirty="0"/>
              <a:t>.</a:t>
            </a:r>
            <a:endParaRPr lang="it-IT" dirty="0"/>
          </a:p>
          <a:p>
            <a:endParaRPr lang="it-IT" dirty="0"/>
          </a:p>
        </p:txBody>
      </p:sp>
      <p:pic>
        <p:nvPicPr>
          <p:cNvPr id="9" name="Immagine 8">
            <a:extLst>
              <a:ext uri="{FF2B5EF4-FFF2-40B4-BE49-F238E27FC236}">
                <a16:creationId xmlns:a16="http://schemas.microsoft.com/office/drawing/2014/main" id="{9CD0E1B6-EA57-DEC7-3325-306E38597146}"/>
              </a:ext>
            </a:extLst>
          </p:cNvPr>
          <p:cNvPicPr>
            <a:picLocks noChangeAspect="1"/>
          </p:cNvPicPr>
          <p:nvPr/>
        </p:nvPicPr>
        <p:blipFill rotWithShape="1">
          <a:blip r:embed="rId5">
            <a:extLst>
              <a:ext uri="{28A0092B-C50C-407E-A947-70E740481C1C}">
                <a14:useLocalDpi xmlns:a14="http://schemas.microsoft.com/office/drawing/2010/main" val="0"/>
              </a:ext>
            </a:extLst>
          </a:blip>
          <a:srcRect b="53395"/>
          <a:stretch/>
        </p:blipFill>
        <p:spPr>
          <a:xfrm>
            <a:off x="730046" y="4017063"/>
            <a:ext cx="2225901" cy="1904739"/>
          </a:xfrm>
          <a:prstGeom prst="rect">
            <a:avLst/>
          </a:prstGeom>
          <a:ln>
            <a:noFill/>
          </a:ln>
          <a:effectLst>
            <a:outerShdw blurRad="292100" dist="139700" dir="2700000" algn="tl" rotWithShape="0">
              <a:srgbClr val="333333">
                <a:alpha val="65000"/>
              </a:srgbClr>
            </a:outerShdw>
          </a:effectLst>
        </p:spPr>
      </p:pic>
      <p:pic>
        <p:nvPicPr>
          <p:cNvPr id="11" name="Immagine 10">
            <a:extLst>
              <a:ext uri="{FF2B5EF4-FFF2-40B4-BE49-F238E27FC236}">
                <a16:creationId xmlns:a16="http://schemas.microsoft.com/office/drawing/2014/main" id="{F7CDB61C-31B9-17B2-ED8E-4BEE5B76CD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2509" y="3887012"/>
            <a:ext cx="2360497" cy="27520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230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FA62FD9-3F7B-A270-F6BC-AE9927958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55" y="-36947"/>
            <a:ext cx="12308427" cy="6931891"/>
          </a:xfrm>
          <a:prstGeom prst="rect">
            <a:avLst/>
          </a:prstGeom>
        </p:spPr>
      </p:pic>
      <p:sp>
        <p:nvSpPr>
          <p:cNvPr id="7" name="Title 1">
            <a:extLst>
              <a:ext uri="{FF2B5EF4-FFF2-40B4-BE49-F238E27FC236}">
                <a16:creationId xmlns:a16="http://schemas.microsoft.com/office/drawing/2014/main" id="{C41BE3EB-27D8-7BA4-7BED-9B78AA682238}"/>
              </a:ext>
            </a:extLst>
          </p:cNvPr>
          <p:cNvSpPr>
            <a:spLocks noGrp="1"/>
          </p:cNvSpPr>
          <p:nvPr>
            <p:ph type="title"/>
          </p:nvPr>
        </p:nvSpPr>
        <p:spPr>
          <a:xfrm>
            <a:off x="2663334" y="0"/>
            <a:ext cx="11353800" cy="1325563"/>
          </a:xfrm>
        </p:spPr>
        <p:txBody>
          <a:bodyPr>
            <a:normAutofit/>
          </a:bodyPr>
          <a:lstStyle/>
          <a:p>
            <a:r>
              <a:rPr lang="en-US" sz="4000" b="1" dirty="0">
                <a:solidFill>
                  <a:schemeClr val="bg1"/>
                </a:solidFill>
              </a:rPr>
              <a:t>REALIZZAZIONE DASHBOARD IMDb IN PYTHON</a:t>
            </a:r>
          </a:p>
        </p:txBody>
      </p:sp>
      <p:sp>
        <p:nvSpPr>
          <p:cNvPr id="13" name="Slide Number Placeholder 5">
            <a:extLst>
              <a:ext uri="{FF2B5EF4-FFF2-40B4-BE49-F238E27FC236}">
                <a16:creationId xmlns:a16="http://schemas.microsoft.com/office/drawing/2014/main" id="{A3AA7F64-8D02-FEB4-87FA-A9BFF0A609D1}"/>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0E5A1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srgbClr val="0E5A10"/>
              </a:solidFill>
              <a:effectLst/>
              <a:uLnTx/>
              <a:uFillTx/>
              <a:latin typeface="Calibri" panose="020F0502020204030204"/>
              <a:ea typeface="+mn-ea"/>
              <a:cs typeface="+mn-cs"/>
            </a:endParaRPr>
          </a:p>
        </p:txBody>
      </p:sp>
      <p:sp>
        <p:nvSpPr>
          <p:cNvPr id="14" name="CasellaDiTesto 13">
            <a:extLst>
              <a:ext uri="{FF2B5EF4-FFF2-40B4-BE49-F238E27FC236}">
                <a16:creationId xmlns:a16="http://schemas.microsoft.com/office/drawing/2014/main" id="{7764F41D-1E09-3DAE-230A-964471757FCB}"/>
              </a:ext>
            </a:extLst>
          </p:cNvPr>
          <p:cNvSpPr txBox="1"/>
          <p:nvPr/>
        </p:nvSpPr>
        <p:spPr>
          <a:xfrm>
            <a:off x="58488" y="714372"/>
            <a:ext cx="15867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dirty="0">
                <a:ln>
                  <a:noFill/>
                </a:ln>
                <a:solidFill>
                  <a:prstClr val="white"/>
                </a:solidFill>
                <a:effectLst/>
                <a:uLnTx/>
                <a:uFillTx/>
                <a:latin typeface="Calibri" panose="020F0502020204030204"/>
                <a:ea typeface="+mn-ea"/>
                <a:cs typeface="+mn-cs"/>
              </a:rPr>
              <a:t>Contest 2</a:t>
            </a:r>
          </a:p>
        </p:txBody>
      </p:sp>
      <p:pic>
        <p:nvPicPr>
          <p:cNvPr id="19" name="Immagine 18">
            <a:extLst>
              <a:ext uri="{FF2B5EF4-FFF2-40B4-BE49-F238E27FC236}">
                <a16:creationId xmlns:a16="http://schemas.microsoft.com/office/drawing/2014/main" id="{5F758B2F-61BE-21BB-D057-8A6B851686D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sp>
        <p:nvSpPr>
          <p:cNvPr id="4" name="CasellaDiTesto 3">
            <a:extLst>
              <a:ext uri="{FF2B5EF4-FFF2-40B4-BE49-F238E27FC236}">
                <a16:creationId xmlns:a16="http://schemas.microsoft.com/office/drawing/2014/main" id="{39D36289-A9FA-1D9B-F261-DA1DC7785228}"/>
              </a:ext>
            </a:extLst>
          </p:cNvPr>
          <p:cNvSpPr txBox="1"/>
          <p:nvPr/>
        </p:nvSpPr>
        <p:spPr>
          <a:xfrm>
            <a:off x="445802" y="1763880"/>
            <a:ext cx="11295312" cy="707886"/>
          </a:xfrm>
          <a:prstGeom prst="rect">
            <a:avLst/>
          </a:prstGeom>
          <a:noFill/>
        </p:spPr>
        <p:txBody>
          <a:bodyPr wrap="square" rtlCol="0">
            <a:spAutoFit/>
          </a:bodyPr>
          <a:lstStyle/>
          <a:p>
            <a:r>
              <a:rPr lang="it-IT" sz="2000" dirty="0"/>
              <a:t>Tramite l’ausilio di grafici a torta, vengono riportate le statistiche inerenti alla percentuali di film raccolte per genere ed alla percentuale degli incassi raccolti per genere.</a:t>
            </a:r>
          </a:p>
        </p:txBody>
      </p:sp>
      <p:pic>
        <p:nvPicPr>
          <p:cNvPr id="5" name="Immagine 4">
            <a:extLst>
              <a:ext uri="{FF2B5EF4-FFF2-40B4-BE49-F238E27FC236}">
                <a16:creationId xmlns:a16="http://schemas.microsoft.com/office/drawing/2014/main" id="{9EF5DD7E-33FE-7A42-78B6-D836C06CF2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4716" y="2605409"/>
            <a:ext cx="7777484" cy="36172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4618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BB0FB2-A8AA-6B6F-A2E5-C9D134E45385}"/>
              </a:ext>
            </a:extLst>
          </p:cNvPr>
          <p:cNvSpPr>
            <a:spLocks noGrp="1"/>
          </p:cNvSpPr>
          <p:nvPr>
            <p:ph type="ctrTitle"/>
          </p:nvPr>
        </p:nvSpPr>
        <p:spPr/>
        <p:txBody>
          <a:bodyPr/>
          <a:lstStyle/>
          <a:p>
            <a:endParaRPr lang="it-IT"/>
          </a:p>
        </p:txBody>
      </p:sp>
      <p:sp>
        <p:nvSpPr>
          <p:cNvPr id="3" name="Sottotitolo 2">
            <a:extLst>
              <a:ext uri="{FF2B5EF4-FFF2-40B4-BE49-F238E27FC236}">
                <a16:creationId xmlns:a16="http://schemas.microsoft.com/office/drawing/2014/main" id="{1C3DF23F-1621-A287-2D67-37DC45EA1891}"/>
              </a:ext>
            </a:extLst>
          </p:cNvPr>
          <p:cNvSpPr>
            <a:spLocks noGrp="1"/>
          </p:cNvSpPr>
          <p:nvPr>
            <p:ph type="subTitle" idx="1"/>
          </p:nvPr>
        </p:nvSpPr>
        <p:spPr/>
        <p:txBody>
          <a:bodyPr/>
          <a:lstStyle/>
          <a:p>
            <a:endParaRPr lang="it-IT"/>
          </a:p>
        </p:txBody>
      </p:sp>
      <p:pic>
        <p:nvPicPr>
          <p:cNvPr id="5" name="Immagine 4" descr="Immagine che contiene arma&#10;&#10;Descrizione generata automaticamente">
            <a:extLst>
              <a:ext uri="{FF2B5EF4-FFF2-40B4-BE49-F238E27FC236}">
                <a16:creationId xmlns:a16="http://schemas.microsoft.com/office/drawing/2014/main" id="{FB3198BE-7286-40E2-58C7-4A815ACE791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21609" y="-73891"/>
            <a:ext cx="12487577" cy="7098579"/>
          </a:xfrm>
          <a:prstGeom prst="rect">
            <a:avLst/>
          </a:prstGeom>
        </p:spPr>
      </p:pic>
      <p:pic>
        <p:nvPicPr>
          <p:cNvPr id="6" name="Immagine 5">
            <a:extLst>
              <a:ext uri="{FF2B5EF4-FFF2-40B4-BE49-F238E27FC236}">
                <a16:creationId xmlns:a16="http://schemas.microsoft.com/office/drawing/2014/main" id="{78D2C2D6-D56F-9252-335C-F54A5BF561B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6756" y="386048"/>
            <a:ext cx="6183084" cy="1828426"/>
          </a:xfrm>
          <a:prstGeom prst="rect">
            <a:avLst/>
          </a:prstGeom>
        </p:spPr>
      </p:pic>
      <p:sp>
        <p:nvSpPr>
          <p:cNvPr id="8" name="Title 4">
            <a:extLst>
              <a:ext uri="{FF2B5EF4-FFF2-40B4-BE49-F238E27FC236}">
                <a16:creationId xmlns:a16="http://schemas.microsoft.com/office/drawing/2014/main" id="{F9E8F692-CC5C-5D83-B864-12B81EEE38FD}"/>
              </a:ext>
            </a:extLst>
          </p:cNvPr>
          <p:cNvSpPr txBox="1">
            <a:spLocks/>
          </p:cNvSpPr>
          <p:nvPr/>
        </p:nvSpPr>
        <p:spPr>
          <a:xfrm>
            <a:off x="3048000" y="3255962"/>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4800" b="1" dirty="0">
                <a:solidFill>
                  <a:schemeClr val="bg1"/>
                </a:solidFill>
              </a:rPr>
              <a:t>MODELLAZIONE DI SISTEMI INFORMATIVI</a:t>
            </a:r>
          </a:p>
        </p:txBody>
      </p:sp>
      <p:sp>
        <p:nvSpPr>
          <p:cNvPr id="9" name="Subtitle 5">
            <a:extLst>
              <a:ext uri="{FF2B5EF4-FFF2-40B4-BE49-F238E27FC236}">
                <a16:creationId xmlns:a16="http://schemas.microsoft.com/office/drawing/2014/main" id="{64DF8F04-604E-BF77-D9D0-0169CAD0DF29}"/>
              </a:ext>
            </a:extLst>
          </p:cNvPr>
          <p:cNvSpPr txBox="1">
            <a:spLocks/>
          </p:cNvSpPr>
          <p:nvPr/>
        </p:nvSpPr>
        <p:spPr>
          <a:xfrm>
            <a:off x="3048000" y="5544327"/>
            <a:ext cx="9144000" cy="89984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dirty="0">
                <a:solidFill>
                  <a:schemeClr val="bg1"/>
                </a:solidFill>
              </a:rPr>
              <a:t>CONTEST 1</a:t>
            </a:r>
          </a:p>
        </p:txBody>
      </p:sp>
      <p:sp>
        <p:nvSpPr>
          <p:cNvPr id="10" name="CasellaDiTesto 9">
            <a:extLst>
              <a:ext uri="{FF2B5EF4-FFF2-40B4-BE49-F238E27FC236}">
                <a16:creationId xmlns:a16="http://schemas.microsoft.com/office/drawing/2014/main" id="{C7888B62-E349-C02B-46F5-F6F0C301F77B}"/>
              </a:ext>
            </a:extLst>
          </p:cNvPr>
          <p:cNvSpPr txBox="1"/>
          <p:nvPr/>
        </p:nvSpPr>
        <p:spPr>
          <a:xfrm>
            <a:off x="0" y="5614819"/>
            <a:ext cx="5062944" cy="1200329"/>
          </a:xfrm>
          <a:prstGeom prst="rect">
            <a:avLst/>
          </a:prstGeom>
          <a:noFill/>
        </p:spPr>
        <p:txBody>
          <a:bodyPr wrap="square" rtlCol="0">
            <a:spAutoFit/>
          </a:bodyPr>
          <a:lstStyle/>
          <a:p>
            <a:r>
              <a:rPr lang="it-IT" sz="2400" dirty="0"/>
              <a:t>Orlando Gian Marco M63001326</a:t>
            </a:r>
          </a:p>
          <a:p>
            <a:r>
              <a:rPr lang="it-IT" sz="2400" dirty="0"/>
              <a:t>Perillo Marco M63001313</a:t>
            </a:r>
          </a:p>
          <a:p>
            <a:r>
              <a:rPr lang="it-IT" sz="2400" dirty="0"/>
              <a:t>Russo Diego M63001335</a:t>
            </a:r>
          </a:p>
        </p:txBody>
      </p:sp>
    </p:spTree>
    <p:extLst>
      <p:ext uri="{BB962C8B-B14F-4D97-AF65-F5344CB8AC3E}">
        <p14:creationId xmlns:p14="http://schemas.microsoft.com/office/powerpoint/2010/main" val="2626751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FA62FD9-3F7B-A270-F6BC-AE9927958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46"/>
            <a:ext cx="12308427" cy="6931891"/>
          </a:xfrm>
          <a:prstGeom prst="rect">
            <a:avLst/>
          </a:prstGeom>
        </p:spPr>
      </p:pic>
      <p:sp>
        <p:nvSpPr>
          <p:cNvPr id="7" name="Title 1">
            <a:extLst>
              <a:ext uri="{FF2B5EF4-FFF2-40B4-BE49-F238E27FC236}">
                <a16:creationId xmlns:a16="http://schemas.microsoft.com/office/drawing/2014/main" id="{C41BE3EB-27D8-7BA4-7BED-9B78AA682238}"/>
              </a:ext>
            </a:extLst>
          </p:cNvPr>
          <p:cNvSpPr>
            <a:spLocks noGrp="1"/>
          </p:cNvSpPr>
          <p:nvPr>
            <p:ph type="title"/>
          </p:nvPr>
        </p:nvSpPr>
        <p:spPr>
          <a:xfrm>
            <a:off x="2663334" y="0"/>
            <a:ext cx="11353800" cy="1325563"/>
          </a:xfrm>
        </p:spPr>
        <p:txBody>
          <a:bodyPr>
            <a:normAutofit/>
          </a:bodyPr>
          <a:lstStyle/>
          <a:p>
            <a:r>
              <a:rPr lang="en-US" sz="4000" b="1" dirty="0">
                <a:solidFill>
                  <a:schemeClr val="bg1"/>
                </a:solidFill>
              </a:rPr>
              <a:t>REALIZZAZIONE DASHBOARD IMDb IN PYTHON</a:t>
            </a:r>
          </a:p>
        </p:txBody>
      </p:sp>
      <p:sp>
        <p:nvSpPr>
          <p:cNvPr id="13" name="Slide Number Placeholder 5">
            <a:extLst>
              <a:ext uri="{FF2B5EF4-FFF2-40B4-BE49-F238E27FC236}">
                <a16:creationId xmlns:a16="http://schemas.microsoft.com/office/drawing/2014/main" id="{A3AA7F64-8D02-FEB4-87FA-A9BFF0A609D1}"/>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0E5A1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srgbClr val="0E5A10"/>
              </a:solidFill>
              <a:effectLst/>
              <a:uLnTx/>
              <a:uFillTx/>
              <a:latin typeface="Calibri" panose="020F0502020204030204"/>
              <a:ea typeface="+mn-ea"/>
              <a:cs typeface="+mn-cs"/>
            </a:endParaRPr>
          </a:p>
        </p:txBody>
      </p:sp>
      <p:sp>
        <p:nvSpPr>
          <p:cNvPr id="14" name="CasellaDiTesto 13">
            <a:extLst>
              <a:ext uri="{FF2B5EF4-FFF2-40B4-BE49-F238E27FC236}">
                <a16:creationId xmlns:a16="http://schemas.microsoft.com/office/drawing/2014/main" id="{7764F41D-1E09-3DAE-230A-964471757FCB}"/>
              </a:ext>
            </a:extLst>
          </p:cNvPr>
          <p:cNvSpPr txBox="1"/>
          <p:nvPr/>
        </p:nvSpPr>
        <p:spPr>
          <a:xfrm>
            <a:off x="58488" y="714372"/>
            <a:ext cx="15867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dirty="0">
                <a:ln>
                  <a:noFill/>
                </a:ln>
                <a:solidFill>
                  <a:prstClr val="white"/>
                </a:solidFill>
                <a:effectLst/>
                <a:uLnTx/>
                <a:uFillTx/>
                <a:latin typeface="Calibri" panose="020F0502020204030204"/>
                <a:ea typeface="+mn-ea"/>
                <a:cs typeface="+mn-cs"/>
              </a:rPr>
              <a:t>Contest 2</a:t>
            </a:r>
          </a:p>
        </p:txBody>
      </p:sp>
      <p:pic>
        <p:nvPicPr>
          <p:cNvPr id="19" name="Immagine 18">
            <a:extLst>
              <a:ext uri="{FF2B5EF4-FFF2-40B4-BE49-F238E27FC236}">
                <a16:creationId xmlns:a16="http://schemas.microsoft.com/office/drawing/2014/main" id="{5F758B2F-61BE-21BB-D057-8A6B851686D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sp>
        <p:nvSpPr>
          <p:cNvPr id="4" name="CasellaDiTesto 3">
            <a:extLst>
              <a:ext uri="{FF2B5EF4-FFF2-40B4-BE49-F238E27FC236}">
                <a16:creationId xmlns:a16="http://schemas.microsoft.com/office/drawing/2014/main" id="{39D36289-A9FA-1D9B-F261-DA1DC7785228}"/>
              </a:ext>
            </a:extLst>
          </p:cNvPr>
          <p:cNvSpPr txBox="1"/>
          <p:nvPr/>
        </p:nvSpPr>
        <p:spPr>
          <a:xfrm>
            <a:off x="296557" y="1628466"/>
            <a:ext cx="5286575" cy="400110"/>
          </a:xfrm>
          <a:prstGeom prst="rect">
            <a:avLst/>
          </a:prstGeom>
          <a:noFill/>
        </p:spPr>
        <p:txBody>
          <a:bodyPr wrap="none" rtlCol="0">
            <a:spAutoFit/>
          </a:bodyPr>
          <a:lstStyle/>
          <a:p>
            <a:r>
              <a:rPr lang="it-IT" sz="2000" dirty="0"/>
              <a:t>La dashboard realizzata si presenta come segue:</a:t>
            </a:r>
          </a:p>
        </p:txBody>
      </p:sp>
      <p:pic>
        <p:nvPicPr>
          <p:cNvPr id="6" name="Immagine 5">
            <a:extLst>
              <a:ext uri="{FF2B5EF4-FFF2-40B4-BE49-F238E27FC236}">
                <a16:creationId xmlns:a16="http://schemas.microsoft.com/office/drawing/2014/main" id="{8FC9E53E-5D70-48EF-A487-BEBA22A52B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2425" y="2204965"/>
            <a:ext cx="8346805" cy="4312516"/>
          </a:xfrm>
          <a:prstGeom prst="rect">
            <a:avLst/>
          </a:prstGeom>
        </p:spPr>
      </p:pic>
    </p:spTree>
    <p:extLst>
      <p:ext uri="{BB962C8B-B14F-4D97-AF65-F5344CB8AC3E}">
        <p14:creationId xmlns:p14="http://schemas.microsoft.com/office/powerpoint/2010/main" val="38591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BB0FB2-A8AA-6B6F-A2E5-C9D134E45385}"/>
              </a:ext>
            </a:extLst>
          </p:cNvPr>
          <p:cNvSpPr>
            <a:spLocks noGrp="1"/>
          </p:cNvSpPr>
          <p:nvPr>
            <p:ph type="ctrTitle"/>
          </p:nvPr>
        </p:nvSpPr>
        <p:spPr/>
        <p:txBody>
          <a:bodyPr/>
          <a:lstStyle/>
          <a:p>
            <a:endParaRPr lang="it-IT"/>
          </a:p>
        </p:txBody>
      </p:sp>
      <p:sp>
        <p:nvSpPr>
          <p:cNvPr id="3" name="Sottotitolo 2">
            <a:extLst>
              <a:ext uri="{FF2B5EF4-FFF2-40B4-BE49-F238E27FC236}">
                <a16:creationId xmlns:a16="http://schemas.microsoft.com/office/drawing/2014/main" id="{1C3DF23F-1621-A287-2D67-37DC45EA1891}"/>
              </a:ext>
            </a:extLst>
          </p:cNvPr>
          <p:cNvSpPr>
            <a:spLocks noGrp="1"/>
          </p:cNvSpPr>
          <p:nvPr>
            <p:ph type="subTitle" idx="1"/>
          </p:nvPr>
        </p:nvSpPr>
        <p:spPr/>
        <p:txBody>
          <a:bodyPr/>
          <a:lstStyle/>
          <a:p>
            <a:endParaRPr lang="it-IT"/>
          </a:p>
        </p:txBody>
      </p:sp>
      <p:pic>
        <p:nvPicPr>
          <p:cNvPr id="5" name="Immagine 4" descr="Immagine che contiene arma&#10;&#10;Descrizione generata automaticamente">
            <a:extLst>
              <a:ext uri="{FF2B5EF4-FFF2-40B4-BE49-F238E27FC236}">
                <a16:creationId xmlns:a16="http://schemas.microsoft.com/office/drawing/2014/main" id="{FB3198BE-7286-40E2-58C7-4A815ACE791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21609" y="-73891"/>
            <a:ext cx="12487577" cy="7098579"/>
          </a:xfrm>
          <a:prstGeom prst="rect">
            <a:avLst/>
          </a:prstGeom>
        </p:spPr>
      </p:pic>
      <p:pic>
        <p:nvPicPr>
          <p:cNvPr id="6" name="Immagine 5">
            <a:extLst>
              <a:ext uri="{FF2B5EF4-FFF2-40B4-BE49-F238E27FC236}">
                <a16:creationId xmlns:a16="http://schemas.microsoft.com/office/drawing/2014/main" id="{78D2C2D6-D56F-9252-335C-F54A5BF561B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6756" y="386048"/>
            <a:ext cx="6183084" cy="1828426"/>
          </a:xfrm>
          <a:prstGeom prst="rect">
            <a:avLst/>
          </a:prstGeom>
        </p:spPr>
      </p:pic>
      <p:sp>
        <p:nvSpPr>
          <p:cNvPr id="8" name="Title 4">
            <a:extLst>
              <a:ext uri="{FF2B5EF4-FFF2-40B4-BE49-F238E27FC236}">
                <a16:creationId xmlns:a16="http://schemas.microsoft.com/office/drawing/2014/main" id="{F9E8F692-CC5C-5D83-B864-12B81EEE38FD}"/>
              </a:ext>
            </a:extLst>
          </p:cNvPr>
          <p:cNvSpPr txBox="1">
            <a:spLocks/>
          </p:cNvSpPr>
          <p:nvPr/>
        </p:nvSpPr>
        <p:spPr>
          <a:xfrm>
            <a:off x="3048000" y="3298099"/>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4800" b="1" dirty="0">
                <a:solidFill>
                  <a:schemeClr val="bg1"/>
                </a:solidFill>
              </a:rPr>
              <a:t>REALIZZAZIONE DASHBOARD IN POWER BI</a:t>
            </a:r>
          </a:p>
        </p:txBody>
      </p:sp>
      <p:sp>
        <p:nvSpPr>
          <p:cNvPr id="9" name="Subtitle 5">
            <a:extLst>
              <a:ext uri="{FF2B5EF4-FFF2-40B4-BE49-F238E27FC236}">
                <a16:creationId xmlns:a16="http://schemas.microsoft.com/office/drawing/2014/main" id="{64DF8F04-604E-BF77-D9D0-0169CAD0DF29}"/>
              </a:ext>
            </a:extLst>
          </p:cNvPr>
          <p:cNvSpPr txBox="1">
            <a:spLocks/>
          </p:cNvSpPr>
          <p:nvPr/>
        </p:nvSpPr>
        <p:spPr>
          <a:xfrm>
            <a:off x="3048000" y="5570149"/>
            <a:ext cx="9144000" cy="89984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dirty="0">
                <a:solidFill>
                  <a:schemeClr val="bg1"/>
                </a:solidFill>
              </a:rPr>
              <a:t>CONTEST 3</a:t>
            </a:r>
          </a:p>
        </p:txBody>
      </p:sp>
      <p:sp>
        <p:nvSpPr>
          <p:cNvPr id="10" name="CasellaDiTesto 9">
            <a:extLst>
              <a:ext uri="{FF2B5EF4-FFF2-40B4-BE49-F238E27FC236}">
                <a16:creationId xmlns:a16="http://schemas.microsoft.com/office/drawing/2014/main" id="{C7888B62-E349-C02B-46F5-F6F0C301F77B}"/>
              </a:ext>
            </a:extLst>
          </p:cNvPr>
          <p:cNvSpPr txBox="1"/>
          <p:nvPr/>
        </p:nvSpPr>
        <p:spPr>
          <a:xfrm>
            <a:off x="0" y="5614819"/>
            <a:ext cx="5062944" cy="1200329"/>
          </a:xfrm>
          <a:prstGeom prst="rect">
            <a:avLst/>
          </a:prstGeom>
          <a:noFill/>
        </p:spPr>
        <p:txBody>
          <a:bodyPr wrap="square" rtlCol="0">
            <a:spAutoFit/>
          </a:bodyPr>
          <a:lstStyle/>
          <a:p>
            <a:r>
              <a:rPr lang="it-IT" sz="2400" dirty="0"/>
              <a:t>Orlando Gian Marco M63001326</a:t>
            </a:r>
          </a:p>
          <a:p>
            <a:r>
              <a:rPr lang="it-IT" sz="2400" dirty="0"/>
              <a:t>Perillo Marco M63001313</a:t>
            </a:r>
          </a:p>
          <a:p>
            <a:r>
              <a:rPr lang="it-IT" sz="2400" dirty="0"/>
              <a:t>Russo Diego M63001335</a:t>
            </a:r>
          </a:p>
        </p:txBody>
      </p:sp>
    </p:spTree>
    <p:extLst>
      <p:ext uri="{BB962C8B-B14F-4D97-AF65-F5344CB8AC3E}">
        <p14:creationId xmlns:p14="http://schemas.microsoft.com/office/powerpoint/2010/main" val="1622888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EC06E66E-FAD0-38FB-2C75-1F95FF503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02" y="-64656"/>
            <a:ext cx="12259613" cy="6922655"/>
          </a:xfrm>
          <a:prstGeom prst="rect">
            <a:avLst/>
          </a:prstGeom>
        </p:spPr>
      </p:pic>
      <p:sp>
        <p:nvSpPr>
          <p:cNvPr id="6" name="Title 1">
            <a:extLst>
              <a:ext uri="{FF2B5EF4-FFF2-40B4-BE49-F238E27FC236}">
                <a16:creationId xmlns:a16="http://schemas.microsoft.com/office/drawing/2014/main" id="{1B66CF36-E5F7-1F52-211A-1BAEC7160388}"/>
              </a:ext>
            </a:extLst>
          </p:cNvPr>
          <p:cNvSpPr>
            <a:spLocks noGrp="1"/>
          </p:cNvSpPr>
          <p:nvPr>
            <p:ph type="title"/>
          </p:nvPr>
        </p:nvSpPr>
        <p:spPr>
          <a:xfrm>
            <a:off x="3449868" y="51590"/>
            <a:ext cx="11353800" cy="1325563"/>
          </a:xfrm>
        </p:spPr>
        <p:txBody>
          <a:bodyPr>
            <a:normAutofit/>
          </a:bodyPr>
          <a:lstStyle/>
          <a:p>
            <a:r>
              <a:rPr lang="en-US" sz="4000" b="1" dirty="0">
                <a:solidFill>
                  <a:schemeClr val="bg1"/>
                </a:solidFill>
              </a:rPr>
              <a:t>REALIZZAZIONE DASHBOARD IN POWER BI</a:t>
            </a:r>
          </a:p>
        </p:txBody>
      </p:sp>
      <p:sp>
        <p:nvSpPr>
          <p:cNvPr id="14" name="Slide Number Placeholder 5">
            <a:extLst>
              <a:ext uri="{FF2B5EF4-FFF2-40B4-BE49-F238E27FC236}">
                <a16:creationId xmlns:a16="http://schemas.microsoft.com/office/drawing/2014/main" id="{43E81930-3C57-02FF-4458-C3399B95330D}"/>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F5792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lang="en-US" dirty="0"/>
          </a:p>
        </p:txBody>
      </p:sp>
      <p:sp>
        <p:nvSpPr>
          <p:cNvPr id="15" name="CasellaDiTesto 14">
            <a:extLst>
              <a:ext uri="{FF2B5EF4-FFF2-40B4-BE49-F238E27FC236}">
                <a16:creationId xmlns:a16="http://schemas.microsoft.com/office/drawing/2014/main" id="{C76D8FE8-EC01-4DFD-0579-5BFFE5AFBF58}"/>
              </a:ext>
            </a:extLst>
          </p:cNvPr>
          <p:cNvSpPr txBox="1"/>
          <p:nvPr/>
        </p:nvSpPr>
        <p:spPr>
          <a:xfrm>
            <a:off x="58488" y="714372"/>
            <a:ext cx="1586781" cy="523220"/>
          </a:xfrm>
          <a:prstGeom prst="rect">
            <a:avLst/>
          </a:prstGeom>
          <a:noFill/>
        </p:spPr>
        <p:txBody>
          <a:bodyPr wrap="none" rtlCol="0">
            <a:spAutoFit/>
          </a:bodyPr>
          <a:lstStyle/>
          <a:p>
            <a:r>
              <a:rPr lang="it-IT" sz="2800" b="1" dirty="0">
                <a:solidFill>
                  <a:schemeClr val="bg1"/>
                </a:solidFill>
              </a:rPr>
              <a:t>Contest 3</a:t>
            </a:r>
          </a:p>
        </p:txBody>
      </p:sp>
      <p:pic>
        <p:nvPicPr>
          <p:cNvPr id="16" name="Immagine 15">
            <a:extLst>
              <a:ext uri="{FF2B5EF4-FFF2-40B4-BE49-F238E27FC236}">
                <a16:creationId xmlns:a16="http://schemas.microsoft.com/office/drawing/2014/main" id="{7D2A7C96-12BE-59B9-8DB2-4F5C01F77E99}"/>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pic>
        <p:nvPicPr>
          <p:cNvPr id="24" name="Immagine 23" descr="Immagine che contiene tavolo&#10;&#10;Descrizione generata automaticamente">
            <a:extLst>
              <a:ext uri="{FF2B5EF4-FFF2-40B4-BE49-F238E27FC236}">
                <a16:creationId xmlns:a16="http://schemas.microsoft.com/office/drawing/2014/main" id="{AF6E3241-1E9E-67EF-1B29-E708B87CA6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951" y="2061737"/>
            <a:ext cx="7759858" cy="3317159"/>
          </a:xfrm>
          <a:prstGeom prst="rect">
            <a:avLst/>
          </a:prstGeom>
        </p:spPr>
      </p:pic>
      <p:sp>
        <p:nvSpPr>
          <p:cNvPr id="2" name="CasellaDiTesto 1">
            <a:extLst>
              <a:ext uri="{FF2B5EF4-FFF2-40B4-BE49-F238E27FC236}">
                <a16:creationId xmlns:a16="http://schemas.microsoft.com/office/drawing/2014/main" id="{EDA939EE-5825-A757-C7E0-C99C8A027AC7}"/>
              </a:ext>
            </a:extLst>
          </p:cNvPr>
          <p:cNvSpPr txBox="1"/>
          <p:nvPr/>
        </p:nvSpPr>
        <p:spPr>
          <a:xfrm>
            <a:off x="447869" y="2016620"/>
            <a:ext cx="3001999" cy="4031873"/>
          </a:xfrm>
          <a:prstGeom prst="rect">
            <a:avLst/>
          </a:prstGeom>
          <a:noFill/>
        </p:spPr>
        <p:txBody>
          <a:bodyPr wrap="square" rtlCol="0">
            <a:spAutoFit/>
          </a:bodyPr>
          <a:lstStyle/>
          <a:p>
            <a:r>
              <a:rPr lang="it-IT" sz="1600" dirty="0"/>
              <a:t>La dashboard è stata realizzata a valle di un’attenta analisi dei dati (</a:t>
            </a:r>
            <a:r>
              <a:rPr lang="it-IT" sz="1600" i="1" dirty="0"/>
              <a:t>data</a:t>
            </a:r>
            <a:r>
              <a:rPr lang="it-IT" sz="1600" b="1" dirty="0"/>
              <a:t> </a:t>
            </a:r>
            <a:r>
              <a:rPr lang="it-IT" sz="1600" i="1" dirty="0" err="1"/>
              <a:t>understanding</a:t>
            </a:r>
            <a:r>
              <a:rPr lang="it-IT" sz="1600" dirty="0"/>
              <a:t>). I dati presentati nel contest sono rilevazioni relative alla mungitura di bovini effettuata da due robot differenti. </a:t>
            </a:r>
          </a:p>
          <a:p>
            <a:endParaRPr lang="it-IT" sz="1600" dirty="0"/>
          </a:p>
          <a:p>
            <a:r>
              <a:rPr lang="it-IT" sz="1600" dirty="0"/>
              <a:t>Al termine della fase di data </a:t>
            </a:r>
            <a:r>
              <a:rPr lang="it-IT" sz="1600" dirty="0" err="1"/>
              <a:t>understanding</a:t>
            </a:r>
            <a:r>
              <a:rPr lang="it-IT" sz="1600" dirty="0"/>
              <a:t>, siamo passati alla fase di </a:t>
            </a:r>
            <a:r>
              <a:rPr lang="it-IT" sz="1600" dirty="0" err="1"/>
              <a:t>pre</a:t>
            </a:r>
            <a:r>
              <a:rPr lang="it-IT" sz="1600" dirty="0"/>
              <a:t>-processing dove i diversi dataset forniti sono stati raccolti in un unico file da cui sono state eliminate tutte le righe che presentavano valori mancanti.</a:t>
            </a:r>
          </a:p>
        </p:txBody>
      </p:sp>
    </p:spTree>
    <p:extLst>
      <p:ext uri="{BB962C8B-B14F-4D97-AF65-F5344CB8AC3E}">
        <p14:creationId xmlns:p14="http://schemas.microsoft.com/office/powerpoint/2010/main" val="133137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magine 18">
            <a:extLst>
              <a:ext uri="{FF2B5EF4-FFF2-40B4-BE49-F238E27FC236}">
                <a16:creationId xmlns:a16="http://schemas.microsoft.com/office/drawing/2014/main" id="{60953111-CE38-D5BF-E48C-914C9D8E5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13" y="-64655"/>
            <a:ext cx="12259613" cy="6922655"/>
          </a:xfrm>
          <a:prstGeom prst="rect">
            <a:avLst/>
          </a:prstGeom>
        </p:spPr>
      </p:pic>
      <p:sp>
        <p:nvSpPr>
          <p:cNvPr id="6" name="Title 1">
            <a:extLst>
              <a:ext uri="{FF2B5EF4-FFF2-40B4-BE49-F238E27FC236}">
                <a16:creationId xmlns:a16="http://schemas.microsoft.com/office/drawing/2014/main" id="{1B66CF36-E5F7-1F52-211A-1BAEC7160388}"/>
              </a:ext>
            </a:extLst>
          </p:cNvPr>
          <p:cNvSpPr>
            <a:spLocks noGrp="1"/>
          </p:cNvSpPr>
          <p:nvPr>
            <p:ph type="title"/>
          </p:nvPr>
        </p:nvSpPr>
        <p:spPr>
          <a:xfrm>
            <a:off x="3449868" y="51590"/>
            <a:ext cx="11353800" cy="1325563"/>
          </a:xfrm>
        </p:spPr>
        <p:txBody>
          <a:bodyPr>
            <a:normAutofit/>
          </a:bodyPr>
          <a:lstStyle/>
          <a:p>
            <a:r>
              <a:rPr lang="en-US" sz="4000" b="1" dirty="0">
                <a:solidFill>
                  <a:schemeClr val="bg1"/>
                </a:solidFill>
              </a:rPr>
              <a:t>REALIZZAZIONE DASHBOARD IN POWER BI</a:t>
            </a:r>
          </a:p>
        </p:txBody>
      </p:sp>
      <p:sp>
        <p:nvSpPr>
          <p:cNvPr id="14" name="Slide Number Placeholder 5">
            <a:extLst>
              <a:ext uri="{FF2B5EF4-FFF2-40B4-BE49-F238E27FC236}">
                <a16:creationId xmlns:a16="http://schemas.microsoft.com/office/drawing/2014/main" id="{43E81930-3C57-02FF-4458-C3399B95330D}"/>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F5792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lang="en-US" dirty="0"/>
          </a:p>
        </p:txBody>
      </p:sp>
      <p:sp>
        <p:nvSpPr>
          <p:cNvPr id="15" name="CasellaDiTesto 14">
            <a:extLst>
              <a:ext uri="{FF2B5EF4-FFF2-40B4-BE49-F238E27FC236}">
                <a16:creationId xmlns:a16="http://schemas.microsoft.com/office/drawing/2014/main" id="{C76D8FE8-EC01-4DFD-0579-5BFFE5AFBF58}"/>
              </a:ext>
            </a:extLst>
          </p:cNvPr>
          <p:cNvSpPr txBox="1"/>
          <p:nvPr/>
        </p:nvSpPr>
        <p:spPr>
          <a:xfrm>
            <a:off x="58488" y="714372"/>
            <a:ext cx="1586781" cy="523220"/>
          </a:xfrm>
          <a:prstGeom prst="rect">
            <a:avLst/>
          </a:prstGeom>
          <a:noFill/>
        </p:spPr>
        <p:txBody>
          <a:bodyPr wrap="none" rtlCol="0">
            <a:spAutoFit/>
          </a:bodyPr>
          <a:lstStyle/>
          <a:p>
            <a:r>
              <a:rPr lang="it-IT" sz="2800" b="1" dirty="0">
                <a:solidFill>
                  <a:schemeClr val="bg1"/>
                </a:solidFill>
              </a:rPr>
              <a:t>Contest 3</a:t>
            </a:r>
          </a:p>
        </p:txBody>
      </p:sp>
      <p:pic>
        <p:nvPicPr>
          <p:cNvPr id="16" name="Immagine 15">
            <a:extLst>
              <a:ext uri="{FF2B5EF4-FFF2-40B4-BE49-F238E27FC236}">
                <a16:creationId xmlns:a16="http://schemas.microsoft.com/office/drawing/2014/main" id="{7D2A7C96-12BE-59B9-8DB2-4F5C01F77E99}"/>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pic>
        <p:nvPicPr>
          <p:cNvPr id="3" name="Immagine 2">
            <a:extLst>
              <a:ext uri="{FF2B5EF4-FFF2-40B4-BE49-F238E27FC236}">
                <a16:creationId xmlns:a16="http://schemas.microsoft.com/office/drawing/2014/main" id="{E62E30B9-CE6C-141F-B928-E0B8657ED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6800" y="1818001"/>
            <a:ext cx="7812000" cy="4378897"/>
          </a:xfrm>
          <a:prstGeom prst="rect">
            <a:avLst/>
          </a:prstGeom>
        </p:spPr>
      </p:pic>
      <p:sp>
        <p:nvSpPr>
          <p:cNvPr id="2" name="CasellaDiTesto 1">
            <a:extLst>
              <a:ext uri="{FF2B5EF4-FFF2-40B4-BE49-F238E27FC236}">
                <a16:creationId xmlns:a16="http://schemas.microsoft.com/office/drawing/2014/main" id="{35774CA1-198F-5B2D-DB92-D975A79E0756}"/>
              </a:ext>
            </a:extLst>
          </p:cNvPr>
          <p:cNvSpPr txBox="1"/>
          <p:nvPr/>
        </p:nvSpPr>
        <p:spPr>
          <a:xfrm>
            <a:off x="447869" y="2016620"/>
            <a:ext cx="3001999" cy="3785652"/>
          </a:xfrm>
          <a:prstGeom prst="rect">
            <a:avLst/>
          </a:prstGeom>
          <a:noFill/>
        </p:spPr>
        <p:txBody>
          <a:bodyPr wrap="square" rtlCol="0">
            <a:spAutoFit/>
          </a:bodyPr>
          <a:lstStyle/>
          <a:p>
            <a:r>
              <a:rPr lang="it-IT" sz="1600" dirty="0"/>
              <a:t>La dashboard è organizzata in modo da fornire una panoramica immediata dell'oggetto dell'analisi attraverso l'utilizzo di sfondi e parole chiave nella pagina iniziale. Per facilitare la visualizzazione delle varie analisi, queste sono state suddivise in diverse sezioni, utilizzando più pagine. </a:t>
            </a:r>
          </a:p>
          <a:p>
            <a:endParaRPr lang="it-IT" sz="1600" dirty="0"/>
          </a:p>
          <a:p>
            <a:r>
              <a:rPr lang="it-IT" sz="1600" dirty="0"/>
              <a:t>Una barra di navigazione presente in ogni pagina della dashboard consente di passare rapidamente tra le diverse analisi.</a:t>
            </a:r>
          </a:p>
        </p:txBody>
      </p:sp>
    </p:spTree>
    <p:extLst>
      <p:ext uri="{BB962C8B-B14F-4D97-AF65-F5344CB8AC3E}">
        <p14:creationId xmlns:p14="http://schemas.microsoft.com/office/powerpoint/2010/main" val="3310614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magine 18">
            <a:extLst>
              <a:ext uri="{FF2B5EF4-FFF2-40B4-BE49-F238E27FC236}">
                <a16:creationId xmlns:a16="http://schemas.microsoft.com/office/drawing/2014/main" id="{60953111-CE38-D5BF-E48C-914C9D8E5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02" y="-64656"/>
            <a:ext cx="12259613" cy="6922655"/>
          </a:xfrm>
          <a:prstGeom prst="rect">
            <a:avLst/>
          </a:prstGeom>
        </p:spPr>
      </p:pic>
      <p:sp>
        <p:nvSpPr>
          <p:cNvPr id="6" name="Title 1">
            <a:extLst>
              <a:ext uri="{FF2B5EF4-FFF2-40B4-BE49-F238E27FC236}">
                <a16:creationId xmlns:a16="http://schemas.microsoft.com/office/drawing/2014/main" id="{1B66CF36-E5F7-1F52-211A-1BAEC7160388}"/>
              </a:ext>
            </a:extLst>
          </p:cNvPr>
          <p:cNvSpPr>
            <a:spLocks noGrp="1"/>
          </p:cNvSpPr>
          <p:nvPr>
            <p:ph type="title"/>
          </p:nvPr>
        </p:nvSpPr>
        <p:spPr>
          <a:xfrm>
            <a:off x="3449868" y="51590"/>
            <a:ext cx="11353800" cy="1325563"/>
          </a:xfrm>
        </p:spPr>
        <p:txBody>
          <a:bodyPr>
            <a:normAutofit/>
          </a:bodyPr>
          <a:lstStyle/>
          <a:p>
            <a:r>
              <a:rPr lang="en-US" sz="4000" b="1" dirty="0">
                <a:solidFill>
                  <a:schemeClr val="bg1"/>
                </a:solidFill>
              </a:rPr>
              <a:t>REALIZZAZIONE DASHBOARD IN POWER BI</a:t>
            </a:r>
          </a:p>
        </p:txBody>
      </p:sp>
      <p:sp>
        <p:nvSpPr>
          <p:cNvPr id="14" name="Slide Number Placeholder 5">
            <a:extLst>
              <a:ext uri="{FF2B5EF4-FFF2-40B4-BE49-F238E27FC236}">
                <a16:creationId xmlns:a16="http://schemas.microsoft.com/office/drawing/2014/main" id="{43E81930-3C57-02FF-4458-C3399B95330D}"/>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F5792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lang="en-US" dirty="0"/>
          </a:p>
        </p:txBody>
      </p:sp>
      <p:sp>
        <p:nvSpPr>
          <p:cNvPr id="15" name="CasellaDiTesto 14">
            <a:extLst>
              <a:ext uri="{FF2B5EF4-FFF2-40B4-BE49-F238E27FC236}">
                <a16:creationId xmlns:a16="http://schemas.microsoft.com/office/drawing/2014/main" id="{C76D8FE8-EC01-4DFD-0579-5BFFE5AFBF58}"/>
              </a:ext>
            </a:extLst>
          </p:cNvPr>
          <p:cNvSpPr txBox="1"/>
          <p:nvPr/>
        </p:nvSpPr>
        <p:spPr>
          <a:xfrm>
            <a:off x="58488" y="714372"/>
            <a:ext cx="1586781" cy="523220"/>
          </a:xfrm>
          <a:prstGeom prst="rect">
            <a:avLst/>
          </a:prstGeom>
          <a:noFill/>
        </p:spPr>
        <p:txBody>
          <a:bodyPr wrap="none" rtlCol="0">
            <a:spAutoFit/>
          </a:bodyPr>
          <a:lstStyle/>
          <a:p>
            <a:r>
              <a:rPr lang="it-IT" sz="2800" b="1" dirty="0">
                <a:solidFill>
                  <a:schemeClr val="bg1"/>
                </a:solidFill>
              </a:rPr>
              <a:t>Contest 3</a:t>
            </a:r>
          </a:p>
        </p:txBody>
      </p:sp>
      <p:pic>
        <p:nvPicPr>
          <p:cNvPr id="16" name="Immagine 15">
            <a:extLst>
              <a:ext uri="{FF2B5EF4-FFF2-40B4-BE49-F238E27FC236}">
                <a16:creationId xmlns:a16="http://schemas.microsoft.com/office/drawing/2014/main" id="{7D2A7C96-12BE-59B9-8DB2-4F5C01F77E99}"/>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pic>
        <p:nvPicPr>
          <p:cNvPr id="9" name="Immagine 8">
            <a:extLst>
              <a:ext uri="{FF2B5EF4-FFF2-40B4-BE49-F238E27FC236}">
                <a16:creationId xmlns:a16="http://schemas.microsoft.com/office/drawing/2014/main" id="{23D0ACC9-676C-07E5-745B-F63DE7EE44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6411" y="1816506"/>
            <a:ext cx="7812274" cy="4517941"/>
          </a:xfrm>
          <a:prstGeom prst="rect">
            <a:avLst/>
          </a:prstGeom>
        </p:spPr>
      </p:pic>
      <p:sp>
        <p:nvSpPr>
          <p:cNvPr id="3" name="CasellaDiTesto 2">
            <a:extLst>
              <a:ext uri="{FF2B5EF4-FFF2-40B4-BE49-F238E27FC236}">
                <a16:creationId xmlns:a16="http://schemas.microsoft.com/office/drawing/2014/main" id="{319AF2B0-6436-7D99-894B-B073EBCD62F6}"/>
              </a:ext>
            </a:extLst>
          </p:cNvPr>
          <p:cNvSpPr txBox="1"/>
          <p:nvPr/>
        </p:nvSpPr>
        <p:spPr>
          <a:xfrm>
            <a:off x="436983" y="2016620"/>
            <a:ext cx="3001999" cy="2862322"/>
          </a:xfrm>
          <a:prstGeom prst="rect">
            <a:avLst/>
          </a:prstGeom>
          <a:noFill/>
        </p:spPr>
        <p:txBody>
          <a:bodyPr wrap="square" rtlCol="0">
            <a:spAutoFit/>
          </a:bodyPr>
          <a:lstStyle/>
          <a:p>
            <a:r>
              <a:rPr lang="it-IT" sz="1800" dirty="0"/>
              <a:t>Le rilevazioni sul vecchio robot sono state effettuate durante il periodo compreso tra maggio 2019 e giugno 2020.</a:t>
            </a:r>
          </a:p>
          <a:p>
            <a:endParaRPr lang="it-IT" sz="1800" dirty="0"/>
          </a:p>
          <a:p>
            <a:r>
              <a:rPr lang="it-IT" sz="1800" dirty="0"/>
              <a:t>In questo arco temporale i bovini hanno prodotto il maggior quantitativo di latte nel mese di giugno.</a:t>
            </a:r>
          </a:p>
        </p:txBody>
      </p:sp>
    </p:spTree>
    <p:extLst>
      <p:ext uri="{BB962C8B-B14F-4D97-AF65-F5344CB8AC3E}">
        <p14:creationId xmlns:p14="http://schemas.microsoft.com/office/powerpoint/2010/main" val="1377045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F1647B9C-1853-DA7B-AFEB-159939B6E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02" y="-64656"/>
            <a:ext cx="12259613" cy="6922655"/>
          </a:xfrm>
          <a:prstGeom prst="rect">
            <a:avLst/>
          </a:prstGeom>
        </p:spPr>
      </p:pic>
      <p:sp>
        <p:nvSpPr>
          <p:cNvPr id="6" name="Title 1">
            <a:extLst>
              <a:ext uri="{FF2B5EF4-FFF2-40B4-BE49-F238E27FC236}">
                <a16:creationId xmlns:a16="http://schemas.microsoft.com/office/drawing/2014/main" id="{1B66CF36-E5F7-1F52-211A-1BAEC7160388}"/>
              </a:ext>
            </a:extLst>
          </p:cNvPr>
          <p:cNvSpPr>
            <a:spLocks noGrp="1"/>
          </p:cNvSpPr>
          <p:nvPr>
            <p:ph type="title"/>
          </p:nvPr>
        </p:nvSpPr>
        <p:spPr>
          <a:xfrm>
            <a:off x="3449868" y="51590"/>
            <a:ext cx="11353800" cy="1325563"/>
          </a:xfrm>
        </p:spPr>
        <p:txBody>
          <a:bodyPr>
            <a:normAutofit/>
          </a:bodyPr>
          <a:lstStyle/>
          <a:p>
            <a:r>
              <a:rPr lang="en-US" sz="4000" b="1" dirty="0">
                <a:solidFill>
                  <a:schemeClr val="bg1"/>
                </a:solidFill>
              </a:rPr>
              <a:t>REALIZZAZIONE DASHBOARD IN POWER BI</a:t>
            </a:r>
          </a:p>
        </p:txBody>
      </p:sp>
      <p:sp>
        <p:nvSpPr>
          <p:cNvPr id="14" name="Slide Number Placeholder 5">
            <a:extLst>
              <a:ext uri="{FF2B5EF4-FFF2-40B4-BE49-F238E27FC236}">
                <a16:creationId xmlns:a16="http://schemas.microsoft.com/office/drawing/2014/main" id="{43E81930-3C57-02FF-4458-C3399B95330D}"/>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F5792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lang="en-US" dirty="0"/>
          </a:p>
        </p:txBody>
      </p:sp>
      <p:sp>
        <p:nvSpPr>
          <p:cNvPr id="15" name="CasellaDiTesto 14">
            <a:extLst>
              <a:ext uri="{FF2B5EF4-FFF2-40B4-BE49-F238E27FC236}">
                <a16:creationId xmlns:a16="http://schemas.microsoft.com/office/drawing/2014/main" id="{C76D8FE8-EC01-4DFD-0579-5BFFE5AFBF58}"/>
              </a:ext>
            </a:extLst>
          </p:cNvPr>
          <p:cNvSpPr txBox="1"/>
          <p:nvPr/>
        </p:nvSpPr>
        <p:spPr>
          <a:xfrm>
            <a:off x="58488" y="714372"/>
            <a:ext cx="1586781" cy="523220"/>
          </a:xfrm>
          <a:prstGeom prst="rect">
            <a:avLst/>
          </a:prstGeom>
          <a:noFill/>
        </p:spPr>
        <p:txBody>
          <a:bodyPr wrap="none" rtlCol="0">
            <a:spAutoFit/>
          </a:bodyPr>
          <a:lstStyle/>
          <a:p>
            <a:r>
              <a:rPr lang="it-IT" sz="2800" b="1" dirty="0">
                <a:solidFill>
                  <a:schemeClr val="bg1"/>
                </a:solidFill>
              </a:rPr>
              <a:t>Contest 3</a:t>
            </a:r>
          </a:p>
        </p:txBody>
      </p:sp>
      <p:pic>
        <p:nvPicPr>
          <p:cNvPr id="16" name="Immagine 15">
            <a:extLst>
              <a:ext uri="{FF2B5EF4-FFF2-40B4-BE49-F238E27FC236}">
                <a16:creationId xmlns:a16="http://schemas.microsoft.com/office/drawing/2014/main" id="{7D2A7C96-12BE-59B9-8DB2-4F5C01F77E99}"/>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pic>
        <p:nvPicPr>
          <p:cNvPr id="7" name="Immagine 6">
            <a:extLst>
              <a:ext uri="{FF2B5EF4-FFF2-40B4-BE49-F238E27FC236}">
                <a16:creationId xmlns:a16="http://schemas.microsoft.com/office/drawing/2014/main" id="{CCEDC783-A11A-482A-D318-28736D9D05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6800" y="1838350"/>
            <a:ext cx="7812374" cy="4518000"/>
          </a:xfrm>
          <a:prstGeom prst="rect">
            <a:avLst/>
          </a:prstGeom>
        </p:spPr>
      </p:pic>
      <p:sp>
        <p:nvSpPr>
          <p:cNvPr id="2" name="CasellaDiTesto 1">
            <a:extLst>
              <a:ext uri="{FF2B5EF4-FFF2-40B4-BE49-F238E27FC236}">
                <a16:creationId xmlns:a16="http://schemas.microsoft.com/office/drawing/2014/main" id="{0AB8BC45-ADFB-2A61-3020-671303A17D89}"/>
              </a:ext>
            </a:extLst>
          </p:cNvPr>
          <p:cNvSpPr txBox="1"/>
          <p:nvPr/>
        </p:nvSpPr>
        <p:spPr>
          <a:xfrm>
            <a:off x="436983" y="2016620"/>
            <a:ext cx="3001999" cy="3754874"/>
          </a:xfrm>
          <a:prstGeom prst="rect">
            <a:avLst/>
          </a:prstGeom>
          <a:noFill/>
        </p:spPr>
        <p:txBody>
          <a:bodyPr wrap="square" rtlCol="0">
            <a:spAutoFit/>
          </a:bodyPr>
          <a:lstStyle/>
          <a:p>
            <a:r>
              <a:rPr lang="it-IT" sz="1700" dirty="0"/>
              <a:t>Le rilevazioni sul nuovo robot sono state effettuate durante il periodo compreso tra giugno 2020 e maggio 2022.</a:t>
            </a:r>
          </a:p>
          <a:p>
            <a:endParaRPr lang="it-IT" sz="1700" dirty="0"/>
          </a:p>
          <a:p>
            <a:r>
              <a:rPr lang="it-IT" sz="1700" dirty="0"/>
              <a:t>Tramite Power BI è stato possibile effettuare una predizione sulla produzione giornaliera con una confidenza del 90% per un anno. Ovviamente all’aumentare del tempo, l’intervallo di confidenza si allarga sempre di più a causa dell’aumento dell’incertezza.</a:t>
            </a:r>
          </a:p>
        </p:txBody>
      </p:sp>
    </p:spTree>
    <p:extLst>
      <p:ext uri="{BB962C8B-B14F-4D97-AF65-F5344CB8AC3E}">
        <p14:creationId xmlns:p14="http://schemas.microsoft.com/office/powerpoint/2010/main" val="91820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5446819-EFD6-512A-E885-E8D34AE68C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02" y="-64656"/>
            <a:ext cx="12259613" cy="6922655"/>
          </a:xfrm>
          <a:prstGeom prst="rect">
            <a:avLst/>
          </a:prstGeom>
        </p:spPr>
      </p:pic>
      <p:sp>
        <p:nvSpPr>
          <p:cNvPr id="6" name="Title 1">
            <a:extLst>
              <a:ext uri="{FF2B5EF4-FFF2-40B4-BE49-F238E27FC236}">
                <a16:creationId xmlns:a16="http://schemas.microsoft.com/office/drawing/2014/main" id="{1B66CF36-E5F7-1F52-211A-1BAEC7160388}"/>
              </a:ext>
            </a:extLst>
          </p:cNvPr>
          <p:cNvSpPr>
            <a:spLocks noGrp="1"/>
          </p:cNvSpPr>
          <p:nvPr>
            <p:ph type="title"/>
          </p:nvPr>
        </p:nvSpPr>
        <p:spPr>
          <a:xfrm>
            <a:off x="3449868" y="51590"/>
            <a:ext cx="11353800" cy="1325563"/>
          </a:xfrm>
        </p:spPr>
        <p:txBody>
          <a:bodyPr>
            <a:normAutofit/>
          </a:bodyPr>
          <a:lstStyle/>
          <a:p>
            <a:r>
              <a:rPr lang="en-US" sz="4000" b="1" dirty="0">
                <a:solidFill>
                  <a:schemeClr val="bg1"/>
                </a:solidFill>
              </a:rPr>
              <a:t>REALIZZAZIONE DASHBOARD IN POWER BI</a:t>
            </a:r>
          </a:p>
        </p:txBody>
      </p:sp>
      <p:sp>
        <p:nvSpPr>
          <p:cNvPr id="14" name="Slide Number Placeholder 5">
            <a:extLst>
              <a:ext uri="{FF2B5EF4-FFF2-40B4-BE49-F238E27FC236}">
                <a16:creationId xmlns:a16="http://schemas.microsoft.com/office/drawing/2014/main" id="{43E81930-3C57-02FF-4458-C3399B95330D}"/>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F5792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lang="en-US" dirty="0"/>
          </a:p>
        </p:txBody>
      </p:sp>
      <p:sp>
        <p:nvSpPr>
          <p:cNvPr id="15" name="CasellaDiTesto 14">
            <a:extLst>
              <a:ext uri="{FF2B5EF4-FFF2-40B4-BE49-F238E27FC236}">
                <a16:creationId xmlns:a16="http://schemas.microsoft.com/office/drawing/2014/main" id="{C76D8FE8-EC01-4DFD-0579-5BFFE5AFBF58}"/>
              </a:ext>
            </a:extLst>
          </p:cNvPr>
          <p:cNvSpPr txBox="1"/>
          <p:nvPr/>
        </p:nvSpPr>
        <p:spPr>
          <a:xfrm>
            <a:off x="58488" y="714372"/>
            <a:ext cx="1586781" cy="523220"/>
          </a:xfrm>
          <a:prstGeom prst="rect">
            <a:avLst/>
          </a:prstGeom>
          <a:noFill/>
        </p:spPr>
        <p:txBody>
          <a:bodyPr wrap="none" rtlCol="0">
            <a:spAutoFit/>
          </a:bodyPr>
          <a:lstStyle/>
          <a:p>
            <a:r>
              <a:rPr lang="it-IT" sz="2800" b="1" dirty="0">
                <a:solidFill>
                  <a:schemeClr val="bg1"/>
                </a:solidFill>
              </a:rPr>
              <a:t>Contest 3</a:t>
            </a:r>
          </a:p>
        </p:txBody>
      </p:sp>
      <p:pic>
        <p:nvPicPr>
          <p:cNvPr id="16" name="Immagine 15">
            <a:extLst>
              <a:ext uri="{FF2B5EF4-FFF2-40B4-BE49-F238E27FC236}">
                <a16:creationId xmlns:a16="http://schemas.microsoft.com/office/drawing/2014/main" id="{7D2A7C96-12BE-59B9-8DB2-4F5C01F77E99}"/>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pic>
        <p:nvPicPr>
          <p:cNvPr id="5" name="Immagine 4">
            <a:extLst>
              <a:ext uri="{FF2B5EF4-FFF2-40B4-BE49-F238E27FC236}">
                <a16:creationId xmlns:a16="http://schemas.microsoft.com/office/drawing/2014/main" id="{3AC97A38-02D1-C7AE-1EC1-DA3B9DC922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6800" y="1818000"/>
            <a:ext cx="7812374" cy="4518000"/>
          </a:xfrm>
          <a:prstGeom prst="rect">
            <a:avLst/>
          </a:prstGeom>
        </p:spPr>
      </p:pic>
      <p:sp>
        <p:nvSpPr>
          <p:cNvPr id="3" name="CasellaDiTesto 2">
            <a:extLst>
              <a:ext uri="{FF2B5EF4-FFF2-40B4-BE49-F238E27FC236}">
                <a16:creationId xmlns:a16="http://schemas.microsoft.com/office/drawing/2014/main" id="{6E0DCE89-7B7F-EBBB-D258-77C0FDCC21A1}"/>
              </a:ext>
            </a:extLst>
          </p:cNvPr>
          <p:cNvSpPr txBox="1"/>
          <p:nvPr/>
        </p:nvSpPr>
        <p:spPr>
          <a:xfrm>
            <a:off x="413339" y="2016620"/>
            <a:ext cx="3001999" cy="3785652"/>
          </a:xfrm>
          <a:prstGeom prst="rect">
            <a:avLst/>
          </a:prstGeom>
          <a:noFill/>
        </p:spPr>
        <p:txBody>
          <a:bodyPr wrap="square" rtlCol="0">
            <a:spAutoFit/>
          </a:bodyPr>
          <a:lstStyle/>
          <a:p>
            <a:r>
              <a:rPr lang="it-IT" sz="1600" dirty="0"/>
              <a:t>Dall'analisi dei dati è emerso che durante l'utilizzo del nuovo robot per la mungitura dei bovini, il numero di capezzoli non trovati è maggiore rispetto a quello ottenuto con l'utilizzo del vecchio robot. </a:t>
            </a:r>
          </a:p>
          <a:p>
            <a:endParaRPr lang="it-IT" sz="1600" dirty="0"/>
          </a:p>
          <a:p>
            <a:r>
              <a:rPr lang="it-IT" sz="1600" dirty="0"/>
              <a:t>Ciò è dovuto al fatto che il nuovo robot si attacca ai capezzoli dei bovini in modo meno invasivo. Questo comporta anche uno stato di salute migliore per i bovini stessi come si evince dalla slide successiva.</a:t>
            </a:r>
          </a:p>
        </p:txBody>
      </p:sp>
    </p:spTree>
    <p:extLst>
      <p:ext uri="{BB962C8B-B14F-4D97-AF65-F5344CB8AC3E}">
        <p14:creationId xmlns:p14="http://schemas.microsoft.com/office/powerpoint/2010/main" val="41417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magine 18">
            <a:extLst>
              <a:ext uri="{FF2B5EF4-FFF2-40B4-BE49-F238E27FC236}">
                <a16:creationId xmlns:a16="http://schemas.microsoft.com/office/drawing/2014/main" id="{60953111-CE38-D5BF-E48C-914C9D8E5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02" y="-64656"/>
            <a:ext cx="12259613" cy="6922655"/>
          </a:xfrm>
          <a:prstGeom prst="rect">
            <a:avLst/>
          </a:prstGeom>
        </p:spPr>
      </p:pic>
      <p:sp>
        <p:nvSpPr>
          <p:cNvPr id="6" name="Title 1">
            <a:extLst>
              <a:ext uri="{FF2B5EF4-FFF2-40B4-BE49-F238E27FC236}">
                <a16:creationId xmlns:a16="http://schemas.microsoft.com/office/drawing/2014/main" id="{1B66CF36-E5F7-1F52-211A-1BAEC7160388}"/>
              </a:ext>
            </a:extLst>
          </p:cNvPr>
          <p:cNvSpPr>
            <a:spLocks noGrp="1"/>
          </p:cNvSpPr>
          <p:nvPr>
            <p:ph type="title"/>
          </p:nvPr>
        </p:nvSpPr>
        <p:spPr>
          <a:xfrm>
            <a:off x="3449868" y="51590"/>
            <a:ext cx="11353800" cy="1325563"/>
          </a:xfrm>
        </p:spPr>
        <p:txBody>
          <a:bodyPr>
            <a:normAutofit/>
          </a:bodyPr>
          <a:lstStyle/>
          <a:p>
            <a:r>
              <a:rPr lang="en-US" sz="4000" b="1" dirty="0">
                <a:solidFill>
                  <a:schemeClr val="bg1"/>
                </a:solidFill>
              </a:rPr>
              <a:t>REALIZZAZIONE DASHBOARD IN POWER BI</a:t>
            </a:r>
          </a:p>
        </p:txBody>
      </p:sp>
      <p:sp>
        <p:nvSpPr>
          <p:cNvPr id="14" name="Slide Number Placeholder 5">
            <a:extLst>
              <a:ext uri="{FF2B5EF4-FFF2-40B4-BE49-F238E27FC236}">
                <a16:creationId xmlns:a16="http://schemas.microsoft.com/office/drawing/2014/main" id="{43E81930-3C57-02FF-4458-C3399B95330D}"/>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F5792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lang="en-US" dirty="0"/>
          </a:p>
        </p:txBody>
      </p:sp>
      <p:sp>
        <p:nvSpPr>
          <p:cNvPr id="15" name="CasellaDiTesto 14">
            <a:extLst>
              <a:ext uri="{FF2B5EF4-FFF2-40B4-BE49-F238E27FC236}">
                <a16:creationId xmlns:a16="http://schemas.microsoft.com/office/drawing/2014/main" id="{C76D8FE8-EC01-4DFD-0579-5BFFE5AFBF58}"/>
              </a:ext>
            </a:extLst>
          </p:cNvPr>
          <p:cNvSpPr txBox="1"/>
          <p:nvPr/>
        </p:nvSpPr>
        <p:spPr>
          <a:xfrm>
            <a:off x="58488" y="714372"/>
            <a:ext cx="1586781" cy="523220"/>
          </a:xfrm>
          <a:prstGeom prst="rect">
            <a:avLst/>
          </a:prstGeom>
          <a:noFill/>
        </p:spPr>
        <p:txBody>
          <a:bodyPr wrap="none" rtlCol="0">
            <a:spAutoFit/>
          </a:bodyPr>
          <a:lstStyle/>
          <a:p>
            <a:r>
              <a:rPr lang="it-IT" sz="2800" b="1" dirty="0">
                <a:solidFill>
                  <a:schemeClr val="bg1"/>
                </a:solidFill>
              </a:rPr>
              <a:t>Contest 3</a:t>
            </a:r>
          </a:p>
        </p:txBody>
      </p:sp>
      <p:pic>
        <p:nvPicPr>
          <p:cNvPr id="16" name="Immagine 15">
            <a:extLst>
              <a:ext uri="{FF2B5EF4-FFF2-40B4-BE49-F238E27FC236}">
                <a16:creationId xmlns:a16="http://schemas.microsoft.com/office/drawing/2014/main" id="{7D2A7C96-12BE-59B9-8DB2-4F5C01F77E99}"/>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pic>
        <p:nvPicPr>
          <p:cNvPr id="5" name="Immagine 4">
            <a:extLst>
              <a:ext uri="{FF2B5EF4-FFF2-40B4-BE49-F238E27FC236}">
                <a16:creationId xmlns:a16="http://schemas.microsoft.com/office/drawing/2014/main" id="{63FCE57F-C3FF-52C4-6CFD-0864096289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4425" y="1837050"/>
            <a:ext cx="7812375" cy="4518000"/>
          </a:xfrm>
          <a:prstGeom prst="rect">
            <a:avLst/>
          </a:prstGeom>
        </p:spPr>
      </p:pic>
      <p:sp>
        <p:nvSpPr>
          <p:cNvPr id="2" name="CasellaDiTesto 1">
            <a:extLst>
              <a:ext uri="{FF2B5EF4-FFF2-40B4-BE49-F238E27FC236}">
                <a16:creationId xmlns:a16="http://schemas.microsoft.com/office/drawing/2014/main" id="{A53B6AD6-7A97-EABC-E532-B67CCBE9C6A9}"/>
              </a:ext>
            </a:extLst>
          </p:cNvPr>
          <p:cNvSpPr txBox="1"/>
          <p:nvPr/>
        </p:nvSpPr>
        <p:spPr>
          <a:xfrm>
            <a:off x="413339" y="2016620"/>
            <a:ext cx="3001999" cy="3693319"/>
          </a:xfrm>
          <a:prstGeom prst="rect">
            <a:avLst/>
          </a:prstGeom>
          <a:noFill/>
        </p:spPr>
        <p:txBody>
          <a:bodyPr wrap="square" rtlCol="0">
            <a:spAutoFit/>
          </a:bodyPr>
          <a:lstStyle/>
          <a:p>
            <a:r>
              <a:rPr lang="it-IT" dirty="0"/>
              <a:t>Dalle nostre analisi, infatti, è stato possibile riscontrare che la media di sangue rilevato all’interno del latte è risultato essere minore per ogni capezzolo. </a:t>
            </a:r>
          </a:p>
          <a:p>
            <a:endParaRPr lang="it-IT" dirty="0"/>
          </a:p>
          <a:p>
            <a:r>
              <a:rPr lang="it-IT" dirty="0"/>
              <a:t>Dunque, la media complessiva di sangue prelevata dai bovini dal nuovo robot risulta essere inferiore rispetto a quella prelevata dal vecchio robot. </a:t>
            </a:r>
          </a:p>
        </p:txBody>
      </p:sp>
    </p:spTree>
    <p:extLst>
      <p:ext uri="{BB962C8B-B14F-4D97-AF65-F5344CB8AC3E}">
        <p14:creationId xmlns:p14="http://schemas.microsoft.com/office/powerpoint/2010/main" val="3894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magine 18">
            <a:extLst>
              <a:ext uri="{FF2B5EF4-FFF2-40B4-BE49-F238E27FC236}">
                <a16:creationId xmlns:a16="http://schemas.microsoft.com/office/drawing/2014/main" id="{60953111-CE38-D5BF-E48C-914C9D8E5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02" y="-64656"/>
            <a:ext cx="12259613" cy="6922655"/>
          </a:xfrm>
          <a:prstGeom prst="rect">
            <a:avLst/>
          </a:prstGeom>
        </p:spPr>
      </p:pic>
      <p:sp>
        <p:nvSpPr>
          <p:cNvPr id="6" name="Title 1">
            <a:extLst>
              <a:ext uri="{FF2B5EF4-FFF2-40B4-BE49-F238E27FC236}">
                <a16:creationId xmlns:a16="http://schemas.microsoft.com/office/drawing/2014/main" id="{1B66CF36-E5F7-1F52-211A-1BAEC7160388}"/>
              </a:ext>
            </a:extLst>
          </p:cNvPr>
          <p:cNvSpPr>
            <a:spLocks noGrp="1"/>
          </p:cNvSpPr>
          <p:nvPr>
            <p:ph type="title"/>
          </p:nvPr>
        </p:nvSpPr>
        <p:spPr>
          <a:xfrm>
            <a:off x="3449868" y="51590"/>
            <a:ext cx="11353800" cy="1325563"/>
          </a:xfrm>
        </p:spPr>
        <p:txBody>
          <a:bodyPr>
            <a:normAutofit/>
          </a:bodyPr>
          <a:lstStyle/>
          <a:p>
            <a:r>
              <a:rPr lang="en-US" sz="4000" b="1" dirty="0">
                <a:solidFill>
                  <a:schemeClr val="bg1"/>
                </a:solidFill>
              </a:rPr>
              <a:t>REALIZZAZIONE DASHBOARD IN POWER BI</a:t>
            </a:r>
          </a:p>
        </p:txBody>
      </p:sp>
      <p:sp>
        <p:nvSpPr>
          <p:cNvPr id="14" name="Slide Number Placeholder 5">
            <a:extLst>
              <a:ext uri="{FF2B5EF4-FFF2-40B4-BE49-F238E27FC236}">
                <a16:creationId xmlns:a16="http://schemas.microsoft.com/office/drawing/2014/main" id="{43E81930-3C57-02FF-4458-C3399B95330D}"/>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F5792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lang="en-US" dirty="0"/>
          </a:p>
        </p:txBody>
      </p:sp>
      <p:sp>
        <p:nvSpPr>
          <p:cNvPr id="15" name="CasellaDiTesto 14">
            <a:extLst>
              <a:ext uri="{FF2B5EF4-FFF2-40B4-BE49-F238E27FC236}">
                <a16:creationId xmlns:a16="http://schemas.microsoft.com/office/drawing/2014/main" id="{C76D8FE8-EC01-4DFD-0579-5BFFE5AFBF58}"/>
              </a:ext>
            </a:extLst>
          </p:cNvPr>
          <p:cNvSpPr txBox="1"/>
          <p:nvPr/>
        </p:nvSpPr>
        <p:spPr>
          <a:xfrm>
            <a:off x="58488" y="714372"/>
            <a:ext cx="1586781" cy="523220"/>
          </a:xfrm>
          <a:prstGeom prst="rect">
            <a:avLst/>
          </a:prstGeom>
          <a:noFill/>
        </p:spPr>
        <p:txBody>
          <a:bodyPr wrap="none" rtlCol="0">
            <a:spAutoFit/>
          </a:bodyPr>
          <a:lstStyle/>
          <a:p>
            <a:r>
              <a:rPr lang="it-IT" sz="2800" b="1" dirty="0">
                <a:solidFill>
                  <a:schemeClr val="bg1"/>
                </a:solidFill>
              </a:rPr>
              <a:t>Contest 3</a:t>
            </a:r>
          </a:p>
        </p:txBody>
      </p:sp>
      <p:pic>
        <p:nvPicPr>
          <p:cNvPr id="16" name="Immagine 15">
            <a:extLst>
              <a:ext uri="{FF2B5EF4-FFF2-40B4-BE49-F238E27FC236}">
                <a16:creationId xmlns:a16="http://schemas.microsoft.com/office/drawing/2014/main" id="{7D2A7C96-12BE-59B9-8DB2-4F5C01F77E99}"/>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pic>
        <p:nvPicPr>
          <p:cNvPr id="5" name="Immagine 4">
            <a:extLst>
              <a:ext uri="{FF2B5EF4-FFF2-40B4-BE49-F238E27FC236}">
                <a16:creationId xmlns:a16="http://schemas.microsoft.com/office/drawing/2014/main" id="{DBC88D65-5D9D-C2B4-1876-24AC421731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6800" y="1818000"/>
            <a:ext cx="7812375" cy="4518000"/>
          </a:xfrm>
          <a:prstGeom prst="rect">
            <a:avLst/>
          </a:prstGeom>
        </p:spPr>
      </p:pic>
      <p:sp>
        <p:nvSpPr>
          <p:cNvPr id="3" name="CasellaDiTesto 2">
            <a:extLst>
              <a:ext uri="{FF2B5EF4-FFF2-40B4-BE49-F238E27FC236}">
                <a16:creationId xmlns:a16="http://schemas.microsoft.com/office/drawing/2014/main" id="{96AF7D88-389A-88B1-1309-5EC03327C73D}"/>
              </a:ext>
            </a:extLst>
          </p:cNvPr>
          <p:cNvSpPr txBox="1"/>
          <p:nvPr/>
        </p:nvSpPr>
        <p:spPr>
          <a:xfrm>
            <a:off x="413339" y="2016620"/>
            <a:ext cx="3001999" cy="2862322"/>
          </a:xfrm>
          <a:prstGeom prst="rect">
            <a:avLst/>
          </a:prstGeom>
          <a:noFill/>
        </p:spPr>
        <p:txBody>
          <a:bodyPr wrap="square" rtlCol="0">
            <a:spAutoFit/>
          </a:bodyPr>
          <a:lstStyle/>
          <a:p>
            <a:r>
              <a:rPr lang="it-IT" dirty="0"/>
              <a:t>Un’altra analisi che abbiamo effettuato è relativa alla produzione mensile media.</a:t>
            </a:r>
          </a:p>
          <a:p>
            <a:endParaRPr lang="it-IT" dirty="0"/>
          </a:p>
          <a:p>
            <a:r>
              <a:rPr lang="it-IT" dirty="0"/>
              <a:t>Come è possibile notare dal grafico, la produzione mensile media registrata col nuovo robot è risultata essere superiore a quella riscontrata col vecchio robot.</a:t>
            </a:r>
          </a:p>
        </p:txBody>
      </p:sp>
    </p:spTree>
    <p:extLst>
      <p:ext uri="{BB962C8B-B14F-4D97-AF65-F5344CB8AC3E}">
        <p14:creationId xmlns:p14="http://schemas.microsoft.com/office/powerpoint/2010/main" val="2533831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magine 18">
            <a:extLst>
              <a:ext uri="{FF2B5EF4-FFF2-40B4-BE49-F238E27FC236}">
                <a16:creationId xmlns:a16="http://schemas.microsoft.com/office/drawing/2014/main" id="{60953111-CE38-D5BF-E48C-914C9D8E5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02" y="-64656"/>
            <a:ext cx="12259613" cy="6922655"/>
          </a:xfrm>
          <a:prstGeom prst="rect">
            <a:avLst/>
          </a:prstGeom>
        </p:spPr>
      </p:pic>
      <p:sp>
        <p:nvSpPr>
          <p:cNvPr id="6" name="Title 1">
            <a:extLst>
              <a:ext uri="{FF2B5EF4-FFF2-40B4-BE49-F238E27FC236}">
                <a16:creationId xmlns:a16="http://schemas.microsoft.com/office/drawing/2014/main" id="{1B66CF36-E5F7-1F52-211A-1BAEC7160388}"/>
              </a:ext>
            </a:extLst>
          </p:cNvPr>
          <p:cNvSpPr>
            <a:spLocks noGrp="1"/>
          </p:cNvSpPr>
          <p:nvPr>
            <p:ph type="title"/>
          </p:nvPr>
        </p:nvSpPr>
        <p:spPr>
          <a:xfrm>
            <a:off x="3449868" y="51590"/>
            <a:ext cx="11353800" cy="1325563"/>
          </a:xfrm>
        </p:spPr>
        <p:txBody>
          <a:bodyPr>
            <a:normAutofit/>
          </a:bodyPr>
          <a:lstStyle/>
          <a:p>
            <a:r>
              <a:rPr lang="en-US" sz="4000" b="1" dirty="0">
                <a:solidFill>
                  <a:schemeClr val="bg1"/>
                </a:solidFill>
              </a:rPr>
              <a:t>REALIZZAZIONE DASHBOARD IN POWER BI</a:t>
            </a:r>
          </a:p>
        </p:txBody>
      </p:sp>
      <p:sp>
        <p:nvSpPr>
          <p:cNvPr id="14" name="Slide Number Placeholder 5">
            <a:extLst>
              <a:ext uri="{FF2B5EF4-FFF2-40B4-BE49-F238E27FC236}">
                <a16:creationId xmlns:a16="http://schemas.microsoft.com/office/drawing/2014/main" id="{43E81930-3C57-02FF-4458-C3399B95330D}"/>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F5792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lang="en-US" dirty="0"/>
          </a:p>
        </p:txBody>
      </p:sp>
      <p:sp>
        <p:nvSpPr>
          <p:cNvPr id="15" name="CasellaDiTesto 14">
            <a:extLst>
              <a:ext uri="{FF2B5EF4-FFF2-40B4-BE49-F238E27FC236}">
                <a16:creationId xmlns:a16="http://schemas.microsoft.com/office/drawing/2014/main" id="{C76D8FE8-EC01-4DFD-0579-5BFFE5AFBF58}"/>
              </a:ext>
            </a:extLst>
          </p:cNvPr>
          <p:cNvSpPr txBox="1"/>
          <p:nvPr/>
        </p:nvSpPr>
        <p:spPr>
          <a:xfrm>
            <a:off x="58488" y="714372"/>
            <a:ext cx="1586781" cy="523220"/>
          </a:xfrm>
          <a:prstGeom prst="rect">
            <a:avLst/>
          </a:prstGeom>
          <a:noFill/>
        </p:spPr>
        <p:txBody>
          <a:bodyPr wrap="none" rtlCol="0">
            <a:spAutoFit/>
          </a:bodyPr>
          <a:lstStyle/>
          <a:p>
            <a:r>
              <a:rPr lang="it-IT" sz="2800" b="1" dirty="0">
                <a:solidFill>
                  <a:schemeClr val="bg1"/>
                </a:solidFill>
              </a:rPr>
              <a:t>Contest 3</a:t>
            </a:r>
          </a:p>
        </p:txBody>
      </p:sp>
      <p:pic>
        <p:nvPicPr>
          <p:cNvPr id="16" name="Immagine 15">
            <a:extLst>
              <a:ext uri="{FF2B5EF4-FFF2-40B4-BE49-F238E27FC236}">
                <a16:creationId xmlns:a16="http://schemas.microsoft.com/office/drawing/2014/main" id="{7D2A7C96-12BE-59B9-8DB2-4F5C01F77E99}"/>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pic>
        <p:nvPicPr>
          <p:cNvPr id="8" name="Immagine 7">
            <a:extLst>
              <a:ext uri="{FF2B5EF4-FFF2-40B4-BE49-F238E27FC236}">
                <a16:creationId xmlns:a16="http://schemas.microsoft.com/office/drawing/2014/main" id="{171B2234-A7EF-B8DB-AF46-4AC59EAE79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6261" y="1839526"/>
            <a:ext cx="7812374" cy="4518000"/>
          </a:xfrm>
          <a:prstGeom prst="rect">
            <a:avLst/>
          </a:prstGeom>
        </p:spPr>
      </p:pic>
      <p:sp>
        <p:nvSpPr>
          <p:cNvPr id="2" name="CasellaDiTesto 1">
            <a:extLst>
              <a:ext uri="{FF2B5EF4-FFF2-40B4-BE49-F238E27FC236}">
                <a16:creationId xmlns:a16="http://schemas.microsoft.com/office/drawing/2014/main" id="{6019CC11-74CE-A58B-53E5-88A7A9E3F7E2}"/>
              </a:ext>
            </a:extLst>
          </p:cNvPr>
          <p:cNvSpPr txBox="1"/>
          <p:nvPr/>
        </p:nvSpPr>
        <p:spPr>
          <a:xfrm>
            <a:off x="413339" y="2016620"/>
            <a:ext cx="3001999" cy="4016484"/>
          </a:xfrm>
          <a:prstGeom prst="rect">
            <a:avLst/>
          </a:prstGeom>
          <a:noFill/>
        </p:spPr>
        <p:txBody>
          <a:bodyPr wrap="square" rtlCol="0">
            <a:spAutoFit/>
          </a:bodyPr>
          <a:lstStyle/>
          <a:p>
            <a:r>
              <a:rPr lang="it-IT" sz="1500" dirty="0"/>
              <a:t>Abbiamo riportato, inoltre, un confronto tra il numero di bovini presenti all’interno dell’azienda agricola prima e dopo l’introduzione del nuovo robot.</a:t>
            </a:r>
          </a:p>
          <a:p>
            <a:endParaRPr lang="it-IT" sz="1500" dirty="0"/>
          </a:p>
          <a:p>
            <a:r>
              <a:rPr lang="it-IT" sz="1500" dirty="0"/>
              <a:t>A causa della vendita o della morte di alcuni bovini, il numero di animali in comune tra il vecchio ed il nuovo robot è risultato essere 223. Abbiamo riportato i dati relativi alla media di produzione dei singoli bovini ed, anche in questo caso, i valori ottenuti dal nuovo robot sono risultati essere superiori rispetto a quelli registrati dal vecchio robot.</a:t>
            </a:r>
          </a:p>
          <a:p>
            <a:endParaRPr lang="it-IT" sz="1500" dirty="0"/>
          </a:p>
        </p:txBody>
      </p:sp>
    </p:spTree>
    <p:extLst>
      <p:ext uri="{BB962C8B-B14F-4D97-AF65-F5344CB8AC3E}">
        <p14:creationId xmlns:p14="http://schemas.microsoft.com/office/powerpoint/2010/main" val="6783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BAA63F3-087B-FF36-D26D-1AE3D0CEC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37" y="-84203"/>
            <a:ext cx="12326737" cy="6942203"/>
          </a:xfrm>
          <a:prstGeom prst="rect">
            <a:avLst/>
          </a:prstGeom>
        </p:spPr>
      </p:pic>
      <p:sp>
        <p:nvSpPr>
          <p:cNvPr id="13" name="Slide Number Placeholder 5">
            <a:extLst>
              <a:ext uri="{FF2B5EF4-FFF2-40B4-BE49-F238E27FC236}">
                <a16:creationId xmlns:a16="http://schemas.microsoft.com/office/drawing/2014/main" id="{3646839B-EABC-0118-E1D1-E8F10B764E64}"/>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9D9EB3"/>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srgbClr val="9D9EB3"/>
              </a:solidFill>
              <a:effectLst/>
              <a:uLnTx/>
              <a:uFillTx/>
              <a:latin typeface="Calibri" panose="020F0502020204030204"/>
              <a:ea typeface="+mn-ea"/>
              <a:cs typeface="+mn-cs"/>
            </a:endParaRPr>
          </a:p>
        </p:txBody>
      </p:sp>
      <p:sp>
        <p:nvSpPr>
          <p:cNvPr id="14" name="CasellaDiTesto 13">
            <a:extLst>
              <a:ext uri="{FF2B5EF4-FFF2-40B4-BE49-F238E27FC236}">
                <a16:creationId xmlns:a16="http://schemas.microsoft.com/office/drawing/2014/main" id="{CC7BF545-CE9C-0FB2-F7B8-3557312C1221}"/>
              </a:ext>
            </a:extLst>
          </p:cNvPr>
          <p:cNvSpPr txBox="1"/>
          <p:nvPr/>
        </p:nvSpPr>
        <p:spPr>
          <a:xfrm>
            <a:off x="58488" y="714372"/>
            <a:ext cx="15867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800" b="1" dirty="0">
                <a:solidFill>
                  <a:prstClr val="white"/>
                </a:solidFill>
                <a:latin typeface="Calibri" panose="020F0502020204030204"/>
              </a:rPr>
              <a:t>Contest 1</a:t>
            </a:r>
            <a:endParaRPr kumimoji="0" lang="it-IT"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B8DB0CE6-66FD-83D4-C1F9-37D279170C05}"/>
              </a:ext>
            </a:extLst>
          </p:cNvPr>
          <p:cNvSpPr txBox="1">
            <a:spLocks/>
          </p:cNvSpPr>
          <p:nvPr/>
        </p:nvSpPr>
        <p:spPr>
          <a:xfrm>
            <a:off x="2781300" y="-32149"/>
            <a:ext cx="104902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b="1" i="0" u="none" strike="noStrike" kern="1200" cap="all" spc="0" normalizeH="0" baseline="0" noProof="0" dirty="0">
                <a:ln>
                  <a:noFill/>
                </a:ln>
                <a:solidFill>
                  <a:prstClr val="white"/>
                </a:solidFill>
                <a:effectLst/>
                <a:uLnTx/>
                <a:uFillTx/>
                <a:latin typeface="Calibri Light" panose="020F0302020204030204"/>
                <a:ea typeface="+mj-ea"/>
                <a:cs typeface="+mj-cs"/>
              </a:rPr>
              <a:t>MODELLAZIONE DI SISTEMI INFORMATIVI</a:t>
            </a:r>
            <a:endParaRPr kumimoji="0" lang="en-US"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24" name="Immagine 23">
            <a:extLst>
              <a:ext uri="{FF2B5EF4-FFF2-40B4-BE49-F238E27FC236}">
                <a16:creationId xmlns:a16="http://schemas.microsoft.com/office/drawing/2014/main" id="{236F3CC9-96F8-6566-CB56-BDC87075B3B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sp>
        <p:nvSpPr>
          <p:cNvPr id="4" name="Subtitle 12">
            <a:extLst>
              <a:ext uri="{FF2B5EF4-FFF2-40B4-BE49-F238E27FC236}">
                <a16:creationId xmlns:a16="http://schemas.microsoft.com/office/drawing/2014/main" id="{B1A07934-0E4F-2FD0-5F79-4614B4E5D464}"/>
              </a:ext>
            </a:extLst>
          </p:cNvPr>
          <p:cNvSpPr txBox="1">
            <a:spLocks/>
          </p:cNvSpPr>
          <p:nvPr/>
        </p:nvSpPr>
        <p:spPr>
          <a:xfrm>
            <a:off x="5798127" y="912177"/>
            <a:ext cx="6234544" cy="7144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1800" b="1" kern="1200" cap="none" spc="0" normalizeH="0" baseline="0" noProof="0" dirty="0">
                <a:ln>
                  <a:noFill/>
                </a:ln>
                <a:solidFill>
                  <a:schemeClr val="bg1"/>
                </a:solidFill>
                <a:uLnTx/>
                <a:uFillTx/>
                <a:latin typeface="Calibri" panose="020F0502020204030204" pitchFamily="34" charset="0"/>
                <a:ea typeface="+mn-ea"/>
                <a:cs typeface="+mn-cs"/>
              </a:rPr>
              <a:t>MODELLAZIONE FUNZIONALE</a:t>
            </a:r>
            <a:endPar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2" name="CasellaDiTesto 1">
            <a:extLst>
              <a:ext uri="{FF2B5EF4-FFF2-40B4-BE49-F238E27FC236}">
                <a16:creationId xmlns:a16="http://schemas.microsoft.com/office/drawing/2014/main" id="{262F509F-CFBD-A72A-DD87-DDE4CC76C9F3}"/>
              </a:ext>
            </a:extLst>
          </p:cNvPr>
          <p:cNvSpPr txBox="1"/>
          <p:nvPr/>
        </p:nvSpPr>
        <p:spPr>
          <a:xfrm>
            <a:off x="215031" y="3637499"/>
            <a:ext cx="11760200" cy="2308324"/>
          </a:xfrm>
          <a:prstGeom prst="rect">
            <a:avLst/>
          </a:prstGeom>
          <a:noFill/>
        </p:spPr>
        <p:txBody>
          <a:bodyPr wrap="square" rtlCol="0">
            <a:spAutoFit/>
          </a:bodyPr>
          <a:lstStyle/>
          <a:p>
            <a:r>
              <a:rPr lang="it-IT" sz="2400" dirty="0"/>
              <a:t>Secondo il Codice dell’Amministrazione Digitale (CAD) la gestione informatica dei documenti è da intendersi come </a:t>
            </a:r>
            <a:r>
              <a:rPr lang="it-IT" sz="2400" i="1" dirty="0"/>
              <a:t>“l’insieme delle attività finalizzate alla registrazione e segnatura di protocollo, nonché alla classificazione, organizzazione, assegnazione, reperimento e conservazione dei documenti amministrativi formati o acquisiti dalle amministrazioni, nell’ambito del sistema di classificazione d’archivio adottato, effettuate mediante sistemi informatici”.</a:t>
            </a:r>
            <a:endParaRPr lang="en-GB" sz="2400" dirty="0"/>
          </a:p>
        </p:txBody>
      </p:sp>
      <p:sp>
        <p:nvSpPr>
          <p:cNvPr id="6" name="CasellaDiTesto 5">
            <a:extLst>
              <a:ext uri="{FF2B5EF4-FFF2-40B4-BE49-F238E27FC236}">
                <a16:creationId xmlns:a16="http://schemas.microsoft.com/office/drawing/2014/main" id="{EEF99812-CFD5-6BA6-4A0E-AE5C6C131CD9}"/>
              </a:ext>
            </a:extLst>
          </p:cNvPr>
          <p:cNvSpPr txBox="1"/>
          <p:nvPr/>
        </p:nvSpPr>
        <p:spPr>
          <a:xfrm>
            <a:off x="215899" y="1885889"/>
            <a:ext cx="11759331" cy="1846659"/>
          </a:xfrm>
          <a:prstGeom prst="rect">
            <a:avLst/>
          </a:prstGeom>
          <a:noFill/>
        </p:spPr>
        <p:txBody>
          <a:bodyPr wrap="square" rtlCol="0">
            <a:spAutoFit/>
          </a:bodyPr>
          <a:lstStyle/>
          <a:p>
            <a:r>
              <a:rPr lang="it-IT" sz="2400" dirty="0"/>
              <a:t>Problemi e criticità della gestione documentale all’interno delle amministrazioni:</a:t>
            </a:r>
          </a:p>
          <a:p>
            <a:pPr marL="285750" indent="-285750">
              <a:buFont typeface="Arial" panose="020B0604020202020204" pitchFamily="34" charset="0"/>
              <a:buChar char="•"/>
            </a:pPr>
            <a:r>
              <a:rPr lang="en-GB" sz="2400" dirty="0"/>
              <a:t>di </a:t>
            </a:r>
            <a:r>
              <a:rPr lang="en-GB" sz="2400" dirty="0" err="1"/>
              <a:t>tipo</a:t>
            </a:r>
            <a:r>
              <a:rPr lang="en-GB" sz="2400" dirty="0"/>
              <a:t> </a:t>
            </a:r>
            <a:r>
              <a:rPr lang="en-GB" sz="2400" dirty="0" err="1"/>
              <a:t>organizzativo</a:t>
            </a:r>
            <a:r>
              <a:rPr lang="en-GB" sz="2400" dirty="0"/>
              <a:t>;</a:t>
            </a:r>
          </a:p>
          <a:p>
            <a:pPr marL="285750" indent="-285750">
              <a:buFont typeface="Arial" panose="020B0604020202020204" pitchFamily="34" charset="0"/>
              <a:buChar char="•"/>
            </a:pPr>
            <a:r>
              <a:rPr lang="en-GB" sz="2400" dirty="0"/>
              <a:t>di </a:t>
            </a:r>
            <a:r>
              <a:rPr lang="en-GB" sz="2400" dirty="0" err="1"/>
              <a:t>ordine</a:t>
            </a:r>
            <a:r>
              <a:rPr lang="en-GB" sz="2400" dirty="0"/>
              <a:t> </a:t>
            </a:r>
            <a:r>
              <a:rPr lang="en-GB" sz="2400" dirty="0" err="1"/>
              <a:t>tecnologico</a:t>
            </a:r>
            <a:r>
              <a:rPr lang="en-GB" sz="2400" dirty="0"/>
              <a:t>;</a:t>
            </a:r>
          </a:p>
          <a:p>
            <a:pPr marL="285750" indent="-285750">
              <a:buFont typeface="Arial" panose="020B0604020202020204" pitchFamily="34" charset="0"/>
              <a:buChar char="•"/>
            </a:pPr>
            <a:r>
              <a:rPr lang="en-GB" sz="2400" dirty="0"/>
              <a:t>di natura </a:t>
            </a:r>
            <a:r>
              <a:rPr lang="en-GB" sz="2400" dirty="0" err="1"/>
              <a:t>archivistica</a:t>
            </a:r>
            <a:r>
              <a:rPr lang="en-GB" sz="2400" dirty="0"/>
              <a:t>.</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1241586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magine 18">
            <a:extLst>
              <a:ext uri="{FF2B5EF4-FFF2-40B4-BE49-F238E27FC236}">
                <a16:creationId xmlns:a16="http://schemas.microsoft.com/office/drawing/2014/main" id="{60953111-CE38-D5BF-E48C-914C9D8E5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02" y="-64656"/>
            <a:ext cx="12259613" cy="6922655"/>
          </a:xfrm>
          <a:prstGeom prst="rect">
            <a:avLst/>
          </a:prstGeom>
        </p:spPr>
      </p:pic>
      <p:sp>
        <p:nvSpPr>
          <p:cNvPr id="6" name="Title 1">
            <a:extLst>
              <a:ext uri="{FF2B5EF4-FFF2-40B4-BE49-F238E27FC236}">
                <a16:creationId xmlns:a16="http://schemas.microsoft.com/office/drawing/2014/main" id="{1B66CF36-E5F7-1F52-211A-1BAEC7160388}"/>
              </a:ext>
            </a:extLst>
          </p:cNvPr>
          <p:cNvSpPr>
            <a:spLocks noGrp="1"/>
          </p:cNvSpPr>
          <p:nvPr>
            <p:ph type="title"/>
          </p:nvPr>
        </p:nvSpPr>
        <p:spPr>
          <a:xfrm>
            <a:off x="3449868" y="51590"/>
            <a:ext cx="11353800" cy="1325563"/>
          </a:xfrm>
        </p:spPr>
        <p:txBody>
          <a:bodyPr>
            <a:normAutofit/>
          </a:bodyPr>
          <a:lstStyle/>
          <a:p>
            <a:r>
              <a:rPr lang="en-US" sz="4000" b="1" dirty="0">
                <a:solidFill>
                  <a:schemeClr val="bg1"/>
                </a:solidFill>
              </a:rPr>
              <a:t>REALIZZAZIONE DASHBOARD IN POWER BI</a:t>
            </a:r>
          </a:p>
        </p:txBody>
      </p:sp>
      <p:sp>
        <p:nvSpPr>
          <p:cNvPr id="14" name="Slide Number Placeholder 5">
            <a:extLst>
              <a:ext uri="{FF2B5EF4-FFF2-40B4-BE49-F238E27FC236}">
                <a16:creationId xmlns:a16="http://schemas.microsoft.com/office/drawing/2014/main" id="{43E81930-3C57-02FF-4458-C3399B95330D}"/>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F5792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lang="en-US" dirty="0"/>
          </a:p>
        </p:txBody>
      </p:sp>
      <p:sp>
        <p:nvSpPr>
          <p:cNvPr id="15" name="CasellaDiTesto 14">
            <a:extLst>
              <a:ext uri="{FF2B5EF4-FFF2-40B4-BE49-F238E27FC236}">
                <a16:creationId xmlns:a16="http://schemas.microsoft.com/office/drawing/2014/main" id="{C76D8FE8-EC01-4DFD-0579-5BFFE5AFBF58}"/>
              </a:ext>
            </a:extLst>
          </p:cNvPr>
          <p:cNvSpPr txBox="1"/>
          <p:nvPr/>
        </p:nvSpPr>
        <p:spPr>
          <a:xfrm>
            <a:off x="58488" y="714372"/>
            <a:ext cx="1586781" cy="523220"/>
          </a:xfrm>
          <a:prstGeom prst="rect">
            <a:avLst/>
          </a:prstGeom>
          <a:noFill/>
        </p:spPr>
        <p:txBody>
          <a:bodyPr wrap="none" rtlCol="0">
            <a:spAutoFit/>
          </a:bodyPr>
          <a:lstStyle/>
          <a:p>
            <a:r>
              <a:rPr lang="it-IT" sz="2800" b="1" dirty="0">
                <a:solidFill>
                  <a:schemeClr val="bg1"/>
                </a:solidFill>
              </a:rPr>
              <a:t>Contest 3</a:t>
            </a:r>
          </a:p>
        </p:txBody>
      </p:sp>
      <p:pic>
        <p:nvPicPr>
          <p:cNvPr id="16" name="Immagine 15">
            <a:extLst>
              <a:ext uri="{FF2B5EF4-FFF2-40B4-BE49-F238E27FC236}">
                <a16:creationId xmlns:a16="http://schemas.microsoft.com/office/drawing/2014/main" id="{7D2A7C96-12BE-59B9-8DB2-4F5C01F77E99}"/>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sp>
        <p:nvSpPr>
          <p:cNvPr id="2" name="CasellaDiTesto 1">
            <a:extLst>
              <a:ext uri="{FF2B5EF4-FFF2-40B4-BE49-F238E27FC236}">
                <a16:creationId xmlns:a16="http://schemas.microsoft.com/office/drawing/2014/main" id="{7F18EBFF-74BC-2ED6-B247-ACC032AFF2FF}"/>
              </a:ext>
            </a:extLst>
          </p:cNvPr>
          <p:cNvSpPr txBox="1"/>
          <p:nvPr/>
        </p:nvSpPr>
        <p:spPr>
          <a:xfrm>
            <a:off x="413339" y="2016620"/>
            <a:ext cx="3001999" cy="2677656"/>
          </a:xfrm>
          <a:prstGeom prst="rect">
            <a:avLst/>
          </a:prstGeom>
          <a:noFill/>
        </p:spPr>
        <p:txBody>
          <a:bodyPr wrap="square" rtlCol="0">
            <a:spAutoFit/>
          </a:bodyPr>
          <a:lstStyle/>
          <a:p>
            <a:r>
              <a:rPr lang="it-IT" sz="2400" dirty="0"/>
              <a:t>Infine, abbiamo raccolto in un’unica scheda riepilogativa i dati di maggior rilievo riscontrati dalle analisi precedentemente esposte. </a:t>
            </a:r>
          </a:p>
        </p:txBody>
      </p:sp>
      <p:pic>
        <p:nvPicPr>
          <p:cNvPr id="3" name="Immagine 2">
            <a:extLst>
              <a:ext uri="{FF2B5EF4-FFF2-40B4-BE49-F238E27FC236}">
                <a16:creationId xmlns:a16="http://schemas.microsoft.com/office/drawing/2014/main" id="{EED61A53-6C3B-EDE9-DD01-E1E2DFA0129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86261" y="1839526"/>
            <a:ext cx="7812374" cy="4517999"/>
          </a:xfrm>
          <a:prstGeom prst="rect">
            <a:avLst/>
          </a:prstGeom>
        </p:spPr>
      </p:pic>
    </p:spTree>
    <p:extLst>
      <p:ext uri="{BB962C8B-B14F-4D97-AF65-F5344CB8AC3E}">
        <p14:creationId xmlns:p14="http://schemas.microsoft.com/office/powerpoint/2010/main" val="182162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BB0FB2-A8AA-6B6F-A2E5-C9D134E45385}"/>
              </a:ext>
            </a:extLst>
          </p:cNvPr>
          <p:cNvSpPr>
            <a:spLocks noGrp="1"/>
          </p:cNvSpPr>
          <p:nvPr>
            <p:ph type="ctrTitle"/>
          </p:nvPr>
        </p:nvSpPr>
        <p:spPr/>
        <p:txBody>
          <a:bodyPr/>
          <a:lstStyle/>
          <a:p>
            <a:endParaRPr lang="it-IT"/>
          </a:p>
        </p:txBody>
      </p:sp>
      <p:sp>
        <p:nvSpPr>
          <p:cNvPr id="3" name="Sottotitolo 2">
            <a:extLst>
              <a:ext uri="{FF2B5EF4-FFF2-40B4-BE49-F238E27FC236}">
                <a16:creationId xmlns:a16="http://schemas.microsoft.com/office/drawing/2014/main" id="{1C3DF23F-1621-A287-2D67-37DC45EA1891}"/>
              </a:ext>
            </a:extLst>
          </p:cNvPr>
          <p:cNvSpPr>
            <a:spLocks noGrp="1"/>
          </p:cNvSpPr>
          <p:nvPr>
            <p:ph type="subTitle" idx="1"/>
          </p:nvPr>
        </p:nvSpPr>
        <p:spPr/>
        <p:txBody>
          <a:bodyPr/>
          <a:lstStyle/>
          <a:p>
            <a:endParaRPr lang="it-IT"/>
          </a:p>
        </p:txBody>
      </p:sp>
      <p:pic>
        <p:nvPicPr>
          <p:cNvPr id="5" name="Immagine 4" descr="Immagine che contiene arma&#10;&#10;Descrizione generata automaticamente">
            <a:extLst>
              <a:ext uri="{FF2B5EF4-FFF2-40B4-BE49-F238E27FC236}">
                <a16:creationId xmlns:a16="http://schemas.microsoft.com/office/drawing/2014/main" id="{FB3198BE-7286-40E2-58C7-4A815ACE791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21609" y="-73891"/>
            <a:ext cx="12487577" cy="7098579"/>
          </a:xfrm>
          <a:prstGeom prst="rect">
            <a:avLst/>
          </a:prstGeom>
        </p:spPr>
      </p:pic>
      <p:pic>
        <p:nvPicPr>
          <p:cNvPr id="6" name="Immagine 5">
            <a:extLst>
              <a:ext uri="{FF2B5EF4-FFF2-40B4-BE49-F238E27FC236}">
                <a16:creationId xmlns:a16="http://schemas.microsoft.com/office/drawing/2014/main" id="{78D2C2D6-D56F-9252-335C-F54A5BF561B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6756" y="386048"/>
            <a:ext cx="6183084" cy="1828426"/>
          </a:xfrm>
          <a:prstGeom prst="rect">
            <a:avLst/>
          </a:prstGeom>
        </p:spPr>
      </p:pic>
      <p:sp>
        <p:nvSpPr>
          <p:cNvPr id="8" name="Title 4">
            <a:extLst>
              <a:ext uri="{FF2B5EF4-FFF2-40B4-BE49-F238E27FC236}">
                <a16:creationId xmlns:a16="http://schemas.microsoft.com/office/drawing/2014/main" id="{F9E8F692-CC5C-5D83-B864-12B81EEE38FD}"/>
              </a:ext>
            </a:extLst>
          </p:cNvPr>
          <p:cNvSpPr txBox="1">
            <a:spLocks/>
          </p:cNvSpPr>
          <p:nvPr/>
        </p:nvSpPr>
        <p:spPr>
          <a:xfrm>
            <a:off x="3048000" y="3255962"/>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4000" b="1" dirty="0">
                <a:solidFill>
                  <a:schemeClr val="bg1"/>
                </a:solidFill>
              </a:rPr>
              <a:t>WORKFLOW DI AUMENTO/RIDUZIONE DEL CAPITALE SOCIALE</a:t>
            </a:r>
          </a:p>
        </p:txBody>
      </p:sp>
      <p:sp>
        <p:nvSpPr>
          <p:cNvPr id="9" name="Subtitle 5">
            <a:extLst>
              <a:ext uri="{FF2B5EF4-FFF2-40B4-BE49-F238E27FC236}">
                <a16:creationId xmlns:a16="http://schemas.microsoft.com/office/drawing/2014/main" id="{64DF8F04-604E-BF77-D9D0-0169CAD0DF29}"/>
              </a:ext>
            </a:extLst>
          </p:cNvPr>
          <p:cNvSpPr txBox="1">
            <a:spLocks/>
          </p:cNvSpPr>
          <p:nvPr/>
        </p:nvSpPr>
        <p:spPr>
          <a:xfrm>
            <a:off x="3048000" y="5544327"/>
            <a:ext cx="9144000" cy="89984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dirty="0">
                <a:solidFill>
                  <a:schemeClr val="bg1"/>
                </a:solidFill>
              </a:rPr>
              <a:t>CONTEST 4</a:t>
            </a:r>
          </a:p>
        </p:txBody>
      </p:sp>
      <p:sp>
        <p:nvSpPr>
          <p:cNvPr id="10" name="CasellaDiTesto 9">
            <a:extLst>
              <a:ext uri="{FF2B5EF4-FFF2-40B4-BE49-F238E27FC236}">
                <a16:creationId xmlns:a16="http://schemas.microsoft.com/office/drawing/2014/main" id="{C7888B62-E349-C02B-46F5-F6F0C301F77B}"/>
              </a:ext>
            </a:extLst>
          </p:cNvPr>
          <p:cNvSpPr txBox="1"/>
          <p:nvPr/>
        </p:nvSpPr>
        <p:spPr>
          <a:xfrm>
            <a:off x="0" y="5614819"/>
            <a:ext cx="5062944" cy="1200329"/>
          </a:xfrm>
          <a:prstGeom prst="rect">
            <a:avLst/>
          </a:prstGeom>
          <a:noFill/>
        </p:spPr>
        <p:txBody>
          <a:bodyPr wrap="square" rtlCol="0">
            <a:spAutoFit/>
          </a:bodyPr>
          <a:lstStyle/>
          <a:p>
            <a:r>
              <a:rPr lang="it-IT" sz="2400" dirty="0"/>
              <a:t>Orlando Gian Marco M63001326</a:t>
            </a:r>
          </a:p>
          <a:p>
            <a:r>
              <a:rPr lang="it-IT" sz="2400" dirty="0"/>
              <a:t>Perillo Marco M63001313</a:t>
            </a:r>
          </a:p>
          <a:p>
            <a:r>
              <a:rPr lang="it-IT" sz="2400" dirty="0"/>
              <a:t>Russo Diego M63001335</a:t>
            </a:r>
          </a:p>
        </p:txBody>
      </p:sp>
    </p:spTree>
    <p:extLst>
      <p:ext uri="{BB962C8B-B14F-4D97-AF65-F5344CB8AC3E}">
        <p14:creationId xmlns:p14="http://schemas.microsoft.com/office/powerpoint/2010/main" val="335714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BAA63F3-087B-FF36-D26D-1AE3D0CEC9AA}"/>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68237" y="-84203"/>
            <a:ext cx="12326737" cy="6942203"/>
          </a:xfrm>
          <a:prstGeom prst="rect">
            <a:avLst/>
          </a:prstGeom>
        </p:spPr>
      </p:pic>
      <p:sp>
        <p:nvSpPr>
          <p:cNvPr id="13" name="Slide Number Placeholder 5">
            <a:extLst>
              <a:ext uri="{FF2B5EF4-FFF2-40B4-BE49-F238E27FC236}">
                <a16:creationId xmlns:a16="http://schemas.microsoft.com/office/drawing/2014/main" id="{3646839B-EABC-0118-E1D1-E8F10B764E64}"/>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9D9EB3"/>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srgbClr val="9D9EB3"/>
              </a:solidFill>
              <a:effectLst/>
              <a:uLnTx/>
              <a:uFillTx/>
              <a:latin typeface="Calibri" panose="020F0502020204030204"/>
              <a:ea typeface="+mn-ea"/>
              <a:cs typeface="+mn-cs"/>
            </a:endParaRPr>
          </a:p>
        </p:txBody>
      </p:sp>
      <p:sp>
        <p:nvSpPr>
          <p:cNvPr id="14" name="CasellaDiTesto 13">
            <a:extLst>
              <a:ext uri="{FF2B5EF4-FFF2-40B4-BE49-F238E27FC236}">
                <a16:creationId xmlns:a16="http://schemas.microsoft.com/office/drawing/2014/main" id="{CC7BF545-CE9C-0FB2-F7B8-3557312C1221}"/>
              </a:ext>
            </a:extLst>
          </p:cNvPr>
          <p:cNvSpPr txBox="1"/>
          <p:nvPr/>
        </p:nvSpPr>
        <p:spPr>
          <a:xfrm>
            <a:off x="58488" y="714372"/>
            <a:ext cx="15867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dirty="0">
                <a:ln>
                  <a:noFill/>
                </a:ln>
                <a:solidFill>
                  <a:prstClr val="white"/>
                </a:solidFill>
                <a:effectLst/>
                <a:uLnTx/>
                <a:uFillTx/>
                <a:latin typeface="Calibri" panose="020F0502020204030204"/>
                <a:ea typeface="+mn-ea"/>
                <a:cs typeface="+mn-cs"/>
              </a:rPr>
              <a:t>Contest 4</a:t>
            </a:r>
          </a:p>
        </p:txBody>
      </p:sp>
      <p:pic>
        <p:nvPicPr>
          <p:cNvPr id="12" name="Immagine 11">
            <a:extLst>
              <a:ext uri="{FF2B5EF4-FFF2-40B4-BE49-F238E27FC236}">
                <a16:creationId xmlns:a16="http://schemas.microsoft.com/office/drawing/2014/main" id="{4DA04839-08A6-347E-ABBE-B0603E2D95FA}"/>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sp>
        <p:nvSpPr>
          <p:cNvPr id="6" name="Title 1">
            <a:extLst>
              <a:ext uri="{FF2B5EF4-FFF2-40B4-BE49-F238E27FC236}">
                <a16:creationId xmlns:a16="http://schemas.microsoft.com/office/drawing/2014/main" id="{6CD1B2B9-AC31-B7A6-6313-B5EFD4B877FA}"/>
              </a:ext>
            </a:extLst>
          </p:cNvPr>
          <p:cNvSpPr>
            <a:spLocks noGrp="1"/>
          </p:cNvSpPr>
          <p:nvPr>
            <p:ph type="title"/>
          </p:nvPr>
        </p:nvSpPr>
        <p:spPr>
          <a:xfrm>
            <a:off x="2186750" y="-166389"/>
            <a:ext cx="11353800" cy="1325563"/>
          </a:xfrm>
        </p:spPr>
        <p:txBody>
          <a:bodyPr>
            <a:normAutofit/>
          </a:bodyPr>
          <a:lstStyle/>
          <a:p>
            <a:r>
              <a:rPr lang="en-US" sz="3200" b="1" dirty="0">
                <a:solidFill>
                  <a:schemeClr val="bg1"/>
                </a:solidFill>
              </a:rPr>
              <a:t>WORKFLOW DI AUMENTO/RIDUZIONE DEL CAPITALE SOCIALE</a:t>
            </a:r>
          </a:p>
        </p:txBody>
      </p:sp>
      <p:sp>
        <p:nvSpPr>
          <p:cNvPr id="2" name="CasellaDiTesto 1">
            <a:extLst>
              <a:ext uri="{FF2B5EF4-FFF2-40B4-BE49-F238E27FC236}">
                <a16:creationId xmlns:a16="http://schemas.microsoft.com/office/drawing/2014/main" id="{944B072A-390F-BAEA-C046-8039CB8E5442}"/>
              </a:ext>
            </a:extLst>
          </p:cNvPr>
          <p:cNvSpPr txBox="1"/>
          <p:nvPr/>
        </p:nvSpPr>
        <p:spPr>
          <a:xfrm>
            <a:off x="267645" y="1931095"/>
            <a:ext cx="7282017" cy="4154984"/>
          </a:xfrm>
          <a:prstGeom prst="rect">
            <a:avLst/>
          </a:prstGeom>
          <a:noFill/>
        </p:spPr>
        <p:txBody>
          <a:bodyPr wrap="square" rtlCol="0">
            <a:spAutoFit/>
          </a:bodyPr>
          <a:lstStyle/>
          <a:p>
            <a:r>
              <a:rPr lang="it-IT" sz="2400" dirty="0" err="1"/>
              <a:t>Bonita</a:t>
            </a:r>
            <a:r>
              <a:rPr lang="it-IT" sz="2400" dirty="0"/>
              <a:t> è una piattaforma open source di gestione dei processi aziendali e di sviluppo </a:t>
            </a:r>
            <a:r>
              <a:rPr lang="it-IT" sz="2400" i="1" dirty="0"/>
              <a:t>low-code</a:t>
            </a:r>
            <a:r>
              <a:rPr lang="it-IT" sz="2400" dirty="0"/>
              <a:t> creata nel 2001. Tale piattaforma realizza un’automazione dei processi applicativi ed organizzativi da una prospettiva aziendale.</a:t>
            </a:r>
          </a:p>
          <a:p>
            <a:r>
              <a:rPr lang="it-IT" sz="2400" dirty="0" err="1"/>
              <a:t>Bonita</a:t>
            </a:r>
            <a:r>
              <a:rPr lang="it-IT" sz="2400" dirty="0"/>
              <a:t> presenta un motore di workflow la cui qualità principale risiede nel fatto che:</a:t>
            </a:r>
          </a:p>
          <a:p>
            <a:pPr marL="342900" indent="-342900">
              <a:buFont typeface="+mj-lt"/>
              <a:buAutoNum type="arabicPeriod"/>
            </a:pPr>
            <a:r>
              <a:rPr lang="it-IT" sz="2400" dirty="0"/>
              <a:t>consente la gestione di documenti XML e possiede tutte le informazioni per interpretare tale linguaggio;</a:t>
            </a:r>
          </a:p>
          <a:p>
            <a:pPr marL="342900" indent="-342900">
              <a:buFont typeface="+mj-lt"/>
              <a:buAutoNum type="arabicPeriod"/>
            </a:pPr>
            <a:r>
              <a:rPr lang="it-IT" sz="2400" dirty="0"/>
              <a:t>consente una rappresentazione visiva contenente informazioni sufficienti per essere compresa rapidamente dagli esseri umani, anche se non tecnici.</a:t>
            </a:r>
            <a:endParaRPr lang="en-GB" sz="2400" dirty="0"/>
          </a:p>
        </p:txBody>
      </p:sp>
      <p:pic>
        <p:nvPicPr>
          <p:cNvPr id="5" name="Immagine 4">
            <a:extLst>
              <a:ext uri="{FF2B5EF4-FFF2-40B4-BE49-F238E27FC236}">
                <a16:creationId xmlns:a16="http://schemas.microsoft.com/office/drawing/2014/main" id="{77637DED-455C-FE71-B9CC-27D3A7A0060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52355" y="2088347"/>
            <a:ext cx="4572000" cy="3840480"/>
          </a:xfrm>
          <a:prstGeom prst="rect">
            <a:avLst/>
          </a:prstGeom>
        </p:spPr>
      </p:pic>
    </p:spTree>
    <p:extLst>
      <p:ext uri="{BB962C8B-B14F-4D97-AF65-F5344CB8AC3E}">
        <p14:creationId xmlns:p14="http://schemas.microsoft.com/office/powerpoint/2010/main" val="391280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BAA63F3-087B-FF36-D26D-1AE3D0CEC9AA}"/>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68237" y="-84203"/>
            <a:ext cx="12326737" cy="6942203"/>
          </a:xfrm>
          <a:prstGeom prst="rect">
            <a:avLst/>
          </a:prstGeom>
        </p:spPr>
      </p:pic>
      <p:sp>
        <p:nvSpPr>
          <p:cNvPr id="13" name="Slide Number Placeholder 5">
            <a:extLst>
              <a:ext uri="{FF2B5EF4-FFF2-40B4-BE49-F238E27FC236}">
                <a16:creationId xmlns:a16="http://schemas.microsoft.com/office/drawing/2014/main" id="{3646839B-EABC-0118-E1D1-E8F10B764E64}"/>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9D9EB3"/>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srgbClr val="9D9EB3"/>
              </a:solidFill>
              <a:effectLst/>
              <a:uLnTx/>
              <a:uFillTx/>
              <a:latin typeface="Calibri" panose="020F0502020204030204"/>
              <a:ea typeface="+mn-ea"/>
              <a:cs typeface="+mn-cs"/>
            </a:endParaRPr>
          </a:p>
        </p:txBody>
      </p:sp>
      <p:sp>
        <p:nvSpPr>
          <p:cNvPr id="14" name="CasellaDiTesto 13">
            <a:extLst>
              <a:ext uri="{FF2B5EF4-FFF2-40B4-BE49-F238E27FC236}">
                <a16:creationId xmlns:a16="http://schemas.microsoft.com/office/drawing/2014/main" id="{CC7BF545-CE9C-0FB2-F7B8-3557312C1221}"/>
              </a:ext>
            </a:extLst>
          </p:cNvPr>
          <p:cNvSpPr txBox="1"/>
          <p:nvPr/>
        </p:nvSpPr>
        <p:spPr>
          <a:xfrm>
            <a:off x="58488" y="714372"/>
            <a:ext cx="15867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dirty="0">
                <a:ln>
                  <a:noFill/>
                </a:ln>
                <a:solidFill>
                  <a:prstClr val="white"/>
                </a:solidFill>
                <a:effectLst/>
                <a:uLnTx/>
                <a:uFillTx/>
                <a:latin typeface="Calibri" panose="020F0502020204030204"/>
                <a:ea typeface="+mn-ea"/>
                <a:cs typeface="+mn-cs"/>
              </a:rPr>
              <a:t>Contest 4</a:t>
            </a:r>
          </a:p>
        </p:txBody>
      </p:sp>
      <p:pic>
        <p:nvPicPr>
          <p:cNvPr id="12" name="Immagine 11">
            <a:extLst>
              <a:ext uri="{FF2B5EF4-FFF2-40B4-BE49-F238E27FC236}">
                <a16:creationId xmlns:a16="http://schemas.microsoft.com/office/drawing/2014/main" id="{4DA04839-08A6-347E-ABBE-B0603E2D95FA}"/>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sp>
        <p:nvSpPr>
          <p:cNvPr id="6" name="Title 1">
            <a:extLst>
              <a:ext uri="{FF2B5EF4-FFF2-40B4-BE49-F238E27FC236}">
                <a16:creationId xmlns:a16="http://schemas.microsoft.com/office/drawing/2014/main" id="{6CD1B2B9-AC31-B7A6-6313-B5EFD4B877FA}"/>
              </a:ext>
            </a:extLst>
          </p:cNvPr>
          <p:cNvSpPr>
            <a:spLocks noGrp="1"/>
          </p:cNvSpPr>
          <p:nvPr>
            <p:ph type="title"/>
          </p:nvPr>
        </p:nvSpPr>
        <p:spPr>
          <a:xfrm>
            <a:off x="2186750" y="-166389"/>
            <a:ext cx="11353800" cy="1325563"/>
          </a:xfrm>
        </p:spPr>
        <p:txBody>
          <a:bodyPr>
            <a:normAutofit/>
          </a:bodyPr>
          <a:lstStyle/>
          <a:p>
            <a:r>
              <a:rPr lang="en-US" sz="3200" b="1" dirty="0">
                <a:solidFill>
                  <a:schemeClr val="bg1"/>
                </a:solidFill>
              </a:rPr>
              <a:t>WORKFLOW DI AUMENTO/RIDUZIONE DEL CAPITALE SOCIALE</a:t>
            </a:r>
          </a:p>
        </p:txBody>
      </p:sp>
      <p:sp>
        <p:nvSpPr>
          <p:cNvPr id="2" name="CasellaDiTesto 1">
            <a:extLst>
              <a:ext uri="{FF2B5EF4-FFF2-40B4-BE49-F238E27FC236}">
                <a16:creationId xmlns:a16="http://schemas.microsoft.com/office/drawing/2014/main" id="{944B072A-390F-BAEA-C046-8039CB8E5442}"/>
              </a:ext>
            </a:extLst>
          </p:cNvPr>
          <p:cNvSpPr txBox="1"/>
          <p:nvPr/>
        </p:nvSpPr>
        <p:spPr>
          <a:xfrm>
            <a:off x="267645" y="1931095"/>
            <a:ext cx="7282017" cy="3416320"/>
          </a:xfrm>
          <a:prstGeom prst="rect">
            <a:avLst/>
          </a:prstGeom>
          <a:noFill/>
        </p:spPr>
        <p:txBody>
          <a:bodyPr wrap="square" rtlCol="0">
            <a:spAutoFit/>
          </a:bodyPr>
          <a:lstStyle/>
          <a:p>
            <a:r>
              <a:rPr lang="it-IT" sz="2400" dirty="0"/>
              <a:t>La </a:t>
            </a:r>
            <a:r>
              <a:rPr lang="it-IT" sz="2400" i="1" dirty="0" err="1"/>
              <a:t>Research</a:t>
            </a:r>
            <a:r>
              <a:rPr lang="it-IT" sz="2400" i="1" dirty="0"/>
              <a:t> </a:t>
            </a:r>
            <a:r>
              <a:rPr lang="it-IT" sz="2400" i="1" dirty="0" err="1"/>
              <a:t>Question</a:t>
            </a:r>
            <a:r>
              <a:rPr lang="it-IT" sz="2400" i="1" dirty="0"/>
              <a:t> </a:t>
            </a:r>
            <a:r>
              <a:rPr lang="it-IT" sz="2400" dirty="0"/>
              <a:t>da noi sviluppata è quella relativa all’aumento ed alla riduzione del capitale sociale di una startup.</a:t>
            </a:r>
          </a:p>
          <a:p>
            <a:endParaRPr lang="it-IT" sz="2400" dirty="0"/>
          </a:p>
          <a:p>
            <a:r>
              <a:rPr lang="it-IT" sz="2400" dirty="0"/>
              <a:t>In particolare, vedremo che ogni socio dell’azienda potrà riunire un’assemblea in cui solitamente si discute su eventuali modifiche da apportare al capitale sociale (sulla base del fatturato e dei costi che l’azienda stessa deve sostenere).</a:t>
            </a:r>
          </a:p>
        </p:txBody>
      </p:sp>
      <p:pic>
        <p:nvPicPr>
          <p:cNvPr id="5" name="Immagine 4">
            <a:extLst>
              <a:ext uri="{FF2B5EF4-FFF2-40B4-BE49-F238E27FC236}">
                <a16:creationId xmlns:a16="http://schemas.microsoft.com/office/drawing/2014/main" id="{77637DED-455C-FE71-B9CC-27D3A7A0060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214632" y="1900244"/>
            <a:ext cx="3379492" cy="4434203"/>
          </a:xfrm>
          <a:prstGeom prst="rect">
            <a:avLst/>
          </a:prstGeom>
        </p:spPr>
      </p:pic>
    </p:spTree>
    <p:extLst>
      <p:ext uri="{BB962C8B-B14F-4D97-AF65-F5344CB8AC3E}">
        <p14:creationId xmlns:p14="http://schemas.microsoft.com/office/powerpoint/2010/main" val="283166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BAA63F3-087B-FF36-D26D-1AE3D0CEC9AA}"/>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68237" y="-84203"/>
            <a:ext cx="12326737" cy="6942203"/>
          </a:xfrm>
          <a:prstGeom prst="rect">
            <a:avLst/>
          </a:prstGeom>
        </p:spPr>
      </p:pic>
      <p:sp>
        <p:nvSpPr>
          <p:cNvPr id="13" name="Slide Number Placeholder 5">
            <a:extLst>
              <a:ext uri="{FF2B5EF4-FFF2-40B4-BE49-F238E27FC236}">
                <a16:creationId xmlns:a16="http://schemas.microsoft.com/office/drawing/2014/main" id="{3646839B-EABC-0118-E1D1-E8F10B764E64}"/>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9D9EB3"/>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srgbClr val="9D9EB3"/>
              </a:solidFill>
              <a:effectLst/>
              <a:uLnTx/>
              <a:uFillTx/>
              <a:latin typeface="Calibri" panose="020F0502020204030204"/>
              <a:ea typeface="+mn-ea"/>
              <a:cs typeface="+mn-cs"/>
            </a:endParaRPr>
          </a:p>
        </p:txBody>
      </p:sp>
      <p:sp>
        <p:nvSpPr>
          <p:cNvPr id="14" name="CasellaDiTesto 13">
            <a:extLst>
              <a:ext uri="{FF2B5EF4-FFF2-40B4-BE49-F238E27FC236}">
                <a16:creationId xmlns:a16="http://schemas.microsoft.com/office/drawing/2014/main" id="{CC7BF545-CE9C-0FB2-F7B8-3557312C1221}"/>
              </a:ext>
            </a:extLst>
          </p:cNvPr>
          <p:cNvSpPr txBox="1"/>
          <p:nvPr/>
        </p:nvSpPr>
        <p:spPr>
          <a:xfrm>
            <a:off x="58488" y="714372"/>
            <a:ext cx="15867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dirty="0">
                <a:ln>
                  <a:noFill/>
                </a:ln>
                <a:solidFill>
                  <a:prstClr val="white"/>
                </a:solidFill>
                <a:effectLst/>
                <a:uLnTx/>
                <a:uFillTx/>
                <a:latin typeface="Calibri" panose="020F0502020204030204"/>
                <a:ea typeface="+mn-ea"/>
                <a:cs typeface="+mn-cs"/>
              </a:rPr>
              <a:t>Contest 4</a:t>
            </a:r>
          </a:p>
        </p:txBody>
      </p:sp>
      <p:pic>
        <p:nvPicPr>
          <p:cNvPr id="12" name="Immagine 11">
            <a:extLst>
              <a:ext uri="{FF2B5EF4-FFF2-40B4-BE49-F238E27FC236}">
                <a16:creationId xmlns:a16="http://schemas.microsoft.com/office/drawing/2014/main" id="{4DA04839-08A6-347E-ABBE-B0603E2D95FA}"/>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sp>
        <p:nvSpPr>
          <p:cNvPr id="6" name="Title 1">
            <a:extLst>
              <a:ext uri="{FF2B5EF4-FFF2-40B4-BE49-F238E27FC236}">
                <a16:creationId xmlns:a16="http://schemas.microsoft.com/office/drawing/2014/main" id="{6CD1B2B9-AC31-B7A6-6313-B5EFD4B877FA}"/>
              </a:ext>
            </a:extLst>
          </p:cNvPr>
          <p:cNvSpPr>
            <a:spLocks noGrp="1"/>
          </p:cNvSpPr>
          <p:nvPr>
            <p:ph type="title"/>
          </p:nvPr>
        </p:nvSpPr>
        <p:spPr>
          <a:xfrm>
            <a:off x="2186750" y="-166389"/>
            <a:ext cx="11353800" cy="1325563"/>
          </a:xfrm>
        </p:spPr>
        <p:txBody>
          <a:bodyPr>
            <a:normAutofit/>
          </a:bodyPr>
          <a:lstStyle/>
          <a:p>
            <a:r>
              <a:rPr lang="en-US" sz="3200" b="1" dirty="0">
                <a:solidFill>
                  <a:schemeClr val="bg1"/>
                </a:solidFill>
              </a:rPr>
              <a:t>WORKFLOW DI AUMENTO/RIDUZIONE DEL CAPITALE SOCIALE</a:t>
            </a:r>
          </a:p>
        </p:txBody>
      </p:sp>
      <p:sp>
        <p:nvSpPr>
          <p:cNvPr id="2" name="CasellaDiTesto 1">
            <a:extLst>
              <a:ext uri="{FF2B5EF4-FFF2-40B4-BE49-F238E27FC236}">
                <a16:creationId xmlns:a16="http://schemas.microsoft.com/office/drawing/2014/main" id="{944B072A-390F-BAEA-C046-8039CB8E5442}"/>
              </a:ext>
            </a:extLst>
          </p:cNvPr>
          <p:cNvSpPr txBox="1"/>
          <p:nvPr/>
        </p:nvSpPr>
        <p:spPr>
          <a:xfrm>
            <a:off x="163747" y="2261218"/>
            <a:ext cx="5931384" cy="3416320"/>
          </a:xfrm>
          <a:prstGeom prst="rect">
            <a:avLst/>
          </a:prstGeom>
          <a:noFill/>
        </p:spPr>
        <p:txBody>
          <a:bodyPr wrap="square" rtlCol="0">
            <a:spAutoFit/>
          </a:bodyPr>
          <a:lstStyle/>
          <a:p>
            <a:r>
              <a:rPr lang="it-IT" sz="2400" dirty="0"/>
              <a:t>Innanzitutto, abbiamo definito un database che segue il paradigma OO (</a:t>
            </a:r>
            <a:r>
              <a:rPr lang="it-IT" sz="2400" dirty="0" err="1"/>
              <a:t>object-oriented</a:t>
            </a:r>
            <a:r>
              <a:rPr lang="it-IT" sz="2400" dirty="0"/>
              <a:t>).</a:t>
            </a:r>
          </a:p>
          <a:p>
            <a:endParaRPr lang="it-IT" sz="2400" dirty="0"/>
          </a:p>
          <a:p>
            <a:r>
              <a:rPr lang="it-IT" sz="2400" dirty="0"/>
              <a:t>Dopo la definizione dell’apposito package Java, abbiamo istanziato un oggetto chiamato </a:t>
            </a:r>
            <a:r>
              <a:rPr lang="it-IT" sz="2400" i="1" dirty="0"/>
              <a:t>«Startup»</a:t>
            </a:r>
            <a:r>
              <a:rPr lang="it-IT" sz="2400" dirty="0"/>
              <a:t> costituito dagli attributi mostrati accanto.</a:t>
            </a:r>
          </a:p>
          <a:p>
            <a:endParaRPr lang="it-IT" sz="2400" dirty="0"/>
          </a:p>
          <a:p>
            <a:r>
              <a:rPr lang="it-IT" sz="2400" dirty="0"/>
              <a:t>Ogni attributo è caratterizzato da un tipo.</a:t>
            </a:r>
            <a:endParaRPr lang="it-IT" sz="2400" i="1" dirty="0"/>
          </a:p>
        </p:txBody>
      </p:sp>
      <p:pic>
        <p:nvPicPr>
          <p:cNvPr id="7" name="Immagine 6">
            <a:extLst>
              <a:ext uri="{FF2B5EF4-FFF2-40B4-BE49-F238E27FC236}">
                <a16:creationId xmlns:a16="http://schemas.microsoft.com/office/drawing/2014/main" id="{8660675E-B6B0-7B02-E3DE-6BA40BE4036B}"/>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776" r="21595"/>
          <a:stretch/>
        </p:blipFill>
        <p:spPr>
          <a:xfrm>
            <a:off x="6095131" y="2936479"/>
            <a:ext cx="5791201" cy="2144215"/>
          </a:xfrm>
          <a:prstGeom prst="rect">
            <a:avLst/>
          </a:prstGeom>
        </p:spPr>
      </p:pic>
    </p:spTree>
    <p:extLst>
      <p:ext uri="{BB962C8B-B14F-4D97-AF65-F5344CB8AC3E}">
        <p14:creationId xmlns:p14="http://schemas.microsoft.com/office/powerpoint/2010/main" val="230844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BAA63F3-087B-FF36-D26D-1AE3D0CEC9AA}"/>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68237" y="-84203"/>
            <a:ext cx="12326737" cy="6942203"/>
          </a:xfrm>
          <a:prstGeom prst="rect">
            <a:avLst/>
          </a:prstGeom>
        </p:spPr>
      </p:pic>
      <p:sp>
        <p:nvSpPr>
          <p:cNvPr id="13" name="Slide Number Placeholder 5">
            <a:extLst>
              <a:ext uri="{FF2B5EF4-FFF2-40B4-BE49-F238E27FC236}">
                <a16:creationId xmlns:a16="http://schemas.microsoft.com/office/drawing/2014/main" id="{3646839B-EABC-0118-E1D1-E8F10B764E64}"/>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9D9EB3"/>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srgbClr val="9D9EB3"/>
              </a:solidFill>
              <a:effectLst/>
              <a:uLnTx/>
              <a:uFillTx/>
              <a:latin typeface="Calibri" panose="020F0502020204030204"/>
              <a:ea typeface="+mn-ea"/>
              <a:cs typeface="+mn-cs"/>
            </a:endParaRPr>
          </a:p>
        </p:txBody>
      </p:sp>
      <p:sp>
        <p:nvSpPr>
          <p:cNvPr id="14" name="CasellaDiTesto 13">
            <a:extLst>
              <a:ext uri="{FF2B5EF4-FFF2-40B4-BE49-F238E27FC236}">
                <a16:creationId xmlns:a16="http://schemas.microsoft.com/office/drawing/2014/main" id="{CC7BF545-CE9C-0FB2-F7B8-3557312C1221}"/>
              </a:ext>
            </a:extLst>
          </p:cNvPr>
          <p:cNvSpPr txBox="1"/>
          <p:nvPr/>
        </p:nvSpPr>
        <p:spPr>
          <a:xfrm>
            <a:off x="58488" y="714372"/>
            <a:ext cx="15867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dirty="0">
                <a:ln>
                  <a:noFill/>
                </a:ln>
                <a:solidFill>
                  <a:prstClr val="white"/>
                </a:solidFill>
                <a:effectLst/>
                <a:uLnTx/>
                <a:uFillTx/>
                <a:latin typeface="Calibri" panose="020F0502020204030204"/>
                <a:ea typeface="+mn-ea"/>
                <a:cs typeface="+mn-cs"/>
              </a:rPr>
              <a:t>Contest 4</a:t>
            </a:r>
          </a:p>
        </p:txBody>
      </p:sp>
      <p:pic>
        <p:nvPicPr>
          <p:cNvPr id="12" name="Immagine 11">
            <a:extLst>
              <a:ext uri="{FF2B5EF4-FFF2-40B4-BE49-F238E27FC236}">
                <a16:creationId xmlns:a16="http://schemas.microsoft.com/office/drawing/2014/main" id="{4DA04839-08A6-347E-ABBE-B0603E2D95FA}"/>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sp>
        <p:nvSpPr>
          <p:cNvPr id="6" name="Title 1">
            <a:extLst>
              <a:ext uri="{FF2B5EF4-FFF2-40B4-BE49-F238E27FC236}">
                <a16:creationId xmlns:a16="http://schemas.microsoft.com/office/drawing/2014/main" id="{6CD1B2B9-AC31-B7A6-6313-B5EFD4B877FA}"/>
              </a:ext>
            </a:extLst>
          </p:cNvPr>
          <p:cNvSpPr>
            <a:spLocks noGrp="1"/>
          </p:cNvSpPr>
          <p:nvPr>
            <p:ph type="title"/>
          </p:nvPr>
        </p:nvSpPr>
        <p:spPr>
          <a:xfrm>
            <a:off x="2186750" y="-166389"/>
            <a:ext cx="11353800" cy="1325563"/>
          </a:xfrm>
        </p:spPr>
        <p:txBody>
          <a:bodyPr>
            <a:normAutofit/>
          </a:bodyPr>
          <a:lstStyle/>
          <a:p>
            <a:r>
              <a:rPr lang="en-US" sz="3200" b="1" dirty="0">
                <a:solidFill>
                  <a:schemeClr val="bg1"/>
                </a:solidFill>
              </a:rPr>
              <a:t>WORKFLOW DI AUMENTO/RIDUZIONE DEL CAPITALE SOCIALE</a:t>
            </a:r>
          </a:p>
        </p:txBody>
      </p:sp>
      <p:sp>
        <p:nvSpPr>
          <p:cNvPr id="2" name="CasellaDiTesto 1">
            <a:extLst>
              <a:ext uri="{FF2B5EF4-FFF2-40B4-BE49-F238E27FC236}">
                <a16:creationId xmlns:a16="http://schemas.microsoft.com/office/drawing/2014/main" id="{944B072A-390F-BAEA-C046-8039CB8E5442}"/>
              </a:ext>
            </a:extLst>
          </p:cNvPr>
          <p:cNvSpPr txBox="1"/>
          <p:nvPr/>
        </p:nvSpPr>
        <p:spPr>
          <a:xfrm>
            <a:off x="142985" y="2008712"/>
            <a:ext cx="6647361" cy="4247317"/>
          </a:xfrm>
          <a:prstGeom prst="rect">
            <a:avLst/>
          </a:prstGeom>
          <a:noFill/>
        </p:spPr>
        <p:txBody>
          <a:bodyPr wrap="square" rtlCol="0">
            <a:spAutoFit/>
          </a:bodyPr>
          <a:lstStyle/>
          <a:p>
            <a:r>
              <a:rPr lang="it-IT" dirty="0"/>
              <a:t>Successivamente, abbiamo definito una serie di utenti. Ad ognuno di essi è stato assegnato un ruolo che può essere interno o esterno alla startup.</a:t>
            </a:r>
            <a:endParaRPr lang="it-IT" i="1" dirty="0"/>
          </a:p>
          <a:p>
            <a:r>
              <a:rPr lang="it-IT" dirty="0"/>
              <a:t>Notiamo la presenza di due tipologie di </a:t>
            </a:r>
            <a:r>
              <a:rPr lang="it-IT" b="1" dirty="0"/>
              <a:t>Soci</a:t>
            </a:r>
            <a:r>
              <a:rPr lang="it-IT" dirty="0"/>
              <a:t> all’interno della </a:t>
            </a:r>
            <a:r>
              <a:rPr lang="it-IT" b="1" dirty="0"/>
              <a:t>Società</a:t>
            </a:r>
            <a:r>
              <a:rPr lang="it-IT" dirty="0"/>
              <a:t>:</a:t>
            </a:r>
          </a:p>
          <a:p>
            <a:pPr marL="342900" indent="-342900">
              <a:buFont typeface="Arial" panose="020B0604020202020204" pitchFamily="34" charset="0"/>
              <a:buChar char="•"/>
            </a:pPr>
            <a:r>
              <a:rPr lang="it-IT" b="1" dirty="0"/>
              <a:t>CEO</a:t>
            </a:r>
            <a:r>
              <a:rPr lang="it-IT" dirty="0"/>
              <a:t> </a:t>
            </a:r>
            <a:r>
              <a:rPr lang="it-IT" dirty="0">
                <a:sym typeface="Wingdings" panose="05000000000000000000" pitchFamily="2" charset="2"/>
              </a:rPr>
              <a:t> componente del consiglio di amministrazione che ha poteri decisionali sulle azioni e sulla struttura dell'attività aziendale</a:t>
            </a:r>
            <a:r>
              <a:rPr lang="it-IT" dirty="0"/>
              <a:t>;</a:t>
            </a:r>
          </a:p>
          <a:p>
            <a:pPr marL="342900" indent="-342900">
              <a:buFont typeface="Arial" panose="020B0604020202020204" pitchFamily="34" charset="0"/>
              <a:buChar char="•"/>
            </a:pPr>
            <a:r>
              <a:rPr lang="it-IT" b="1" dirty="0"/>
              <a:t>Direttore Finanziario (CFO) </a:t>
            </a:r>
            <a:r>
              <a:rPr lang="it-IT" dirty="0">
                <a:sym typeface="Wingdings" panose="05000000000000000000" pitchFamily="2" charset="2"/>
              </a:rPr>
              <a:t> figura dirigenziale che ha la responsabilità della gestione e della pianificazione generale delle attività finanziarie.</a:t>
            </a:r>
          </a:p>
          <a:p>
            <a:r>
              <a:rPr lang="it-IT" dirty="0">
                <a:sym typeface="Wingdings" panose="05000000000000000000" pitchFamily="2" charset="2"/>
              </a:rPr>
              <a:t>Esternamente all’azienda, troviamo altre due figure:</a:t>
            </a:r>
          </a:p>
          <a:p>
            <a:pPr marL="342900" indent="-342900">
              <a:buFont typeface="Arial" panose="020B0604020202020204" pitchFamily="34" charset="0"/>
              <a:buChar char="•"/>
            </a:pPr>
            <a:r>
              <a:rPr lang="it-IT" b="1" dirty="0">
                <a:sym typeface="Wingdings" panose="05000000000000000000" pitchFamily="2" charset="2"/>
              </a:rPr>
              <a:t>Notaio</a:t>
            </a:r>
            <a:r>
              <a:rPr lang="it-IT" dirty="0">
                <a:sym typeface="Wingdings" panose="05000000000000000000" pitchFamily="2" charset="2"/>
              </a:rPr>
              <a:t>  colui che dovrà redigere l’atto costitutivo dell’azienda;</a:t>
            </a:r>
          </a:p>
          <a:p>
            <a:pPr marL="342900" indent="-342900">
              <a:buFont typeface="Arial" panose="020B0604020202020204" pitchFamily="34" charset="0"/>
              <a:buChar char="•"/>
            </a:pPr>
            <a:r>
              <a:rPr lang="it-IT" b="1" dirty="0">
                <a:sym typeface="Wingdings" panose="05000000000000000000" pitchFamily="2" charset="2"/>
              </a:rPr>
              <a:t>Camera di Commercio </a:t>
            </a:r>
            <a:r>
              <a:rPr lang="it-IT" dirty="0">
                <a:sym typeface="Wingdings" panose="05000000000000000000" pitchFamily="2" charset="2"/>
              </a:rPr>
              <a:t>  ente pubblico a cui verrà notificato l’atto costitutivo e verranno versate imposte di bollo e diritti di segreteria.</a:t>
            </a:r>
            <a:endParaRPr lang="it-IT" dirty="0"/>
          </a:p>
        </p:txBody>
      </p:sp>
      <p:pic>
        <p:nvPicPr>
          <p:cNvPr id="7" name="Immagine 6">
            <a:extLst>
              <a:ext uri="{FF2B5EF4-FFF2-40B4-BE49-F238E27FC236}">
                <a16:creationId xmlns:a16="http://schemas.microsoft.com/office/drawing/2014/main" id="{8660675E-B6B0-7B02-E3DE-6BA40BE4036B}"/>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201" b="-309"/>
          <a:stretch/>
        </p:blipFill>
        <p:spPr>
          <a:xfrm>
            <a:off x="7001568" y="4022528"/>
            <a:ext cx="4966773" cy="2333822"/>
          </a:xfrm>
          <a:prstGeom prst="rect">
            <a:avLst/>
          </a:prstGeom>
        </p:spPr>
      </p:pic>
      <p:pic>
        <p:nvPicPr>
          <p:cNvPr id="5" name="Immagine 4" descr="Immagine che contiene testo&#10;&#10;Descrizione generata automaticamente">
            <a:extLst>
              <a:ext uri="{FF2B5EF4-FFF2-40B4-BE49-F238E27FC236}">
                <a16:creationId xmlns:a16="http://schemas.microsoft.com/office/drawing/2014/main" id="{15482F4F-B17C-94A4-C19D-BE556A0BDA3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40061" y="1904151"/>
            <a:ext cx="5031185" cy="2025131"/>
          </a:xfrm>
          <a:prstGeom prst="rect">
            <a:avLst/>
          </a:prstGeom>
        </p:spPr>
      </p:pic>
    </p:spTree>
    <p:extLst>
      <p:ext uri="{BB962C8B-B14F-4D97-AF65-F5344CB8AC3E}">
        <p14:creationId xmlns:p14="http://schemas.microsoft.com/office/powerpoint/2010/main" val="208150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BAA63F3-087B-FF36-D26D-1AE3D0CEC9AA}"/>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68237" y="-84203"/>
            <a:ext cx="12326737" cy="6942203"/>
          </a:xfrm>
          <a:prstGeom prst="rect">
            <a:avLst/>
          </a:prstGeom>
        </p:spPr>
      </p:pic>
      <p:sp>
        <p:nvSpPr>
          <p:cNvPr id="13" name="Slide Number Placeholder 5">
            <a:extLst>
              <a:ext uri="{FF2B5EF4-FFF2-40B4-BE49-F238E27FC236}">
                <a16:creationId xmlns:a16="http://schemas.microsoft.com/office/drawing/2014/main" id="{3646839B-EABC-0118-E1D1-E8F10B764E64}"/>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9D9EB3"/>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srgbClr val="9D9EB3"/>
              </a:solidFill>
              <a:effectLst/>
              <a:uLnTx/>
              <a:uFillTx/>
              <a:latin typeface="Calibri" panose="020F0502020204030204"/>
              <a:ea typeface="+mn-ea"/>
              <a:cs typeface="+mn-cs"/>
            </a:endParaRPr>
          </a:p>
        </p:txBody>
      </p:sp>
      <p:sp>
        <p:nvSpPr>
          <p:cNvPr id="14" name="CasellaDiTesto 13">
            <a:extLst>
              <a:ext uri="{FF2B5EF4-FFF2-40B4-BE49-F238E27FC236}">
                <a16:creationId xmlns:a16="http://schemas.microsoft.com/office/drawing/2014/main" id="{CC7BF545-CE9C-0FB2-F7B8-3557312C1221}"/>
              </a:ext>
            </a:extLst>
          </p:cNvPr>
          <p:cNvSpPr txBox="1"/>
          <p:nvPr/>
        </p:nvSpPr>
        <p:spPr>
          <a:xfrm>
            <a:off x="58488" y="714372"/>
            <a:ext cx="15867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dirty="0">
                <a:ln>
                  <a:noFill/>
                </a:ln>
                <a:solidFill>
                  <a:prstClr val="white"/>
                </a:solidFill>
                <a:effectLst/>
                <a:uLnTx/>
                <a:uFillTx/>
                <a:latin typeface="Calibri" panose="020F0502020204030204"/>
                <a:ea typeface="+mn-ea"/>
                <a:cs typeface="+mn-cs"/>
              </a:rPr>
              <a:t>Contest 4</a:t>
            </a:r>
          </a:p>
        </p:txBody>
      </p:sp>
      <p:pic>
        <p:nvPicPr>
          <p:cNvPr id="12" name="Immagine 11">
            <a:extLst>
              <a:ext uri="{FF2B5EF4-FFF2-40B4-BE49-F238E27FC236}">
                <a16:creationId xmlns:a16="http://schemas.microsoft.com/office/drawing/2014/main" id="{4DA04839-08A6-347E-ABBE-B0603E2D95FA}"/>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sp>
        <p:nvSpPr>
          <p:cNvPr id="6" name="Title 1">
            <a:extLst>
              <a:ext uri="{FF2B5EF4-FFF2-40B4-BE49-F238E27FC236}">
                <a16:creationId xmlns:a16="http://schemas.microsoft.com/office/drawing/2014/main" id="{6CD1B2B9-AC31-B7A6-6313-B5EFD4B877FA}"/>
              </a:ext>
            </a:extLst>
          </p:cNvPr>
          <p:cNvSpPr>
            <a:spLocks noGrp="1"/>
          </p:cNvSpPr>
          <p:nvPr>
            <p:ph type="title"/>
          </p:nvPr>
        </p:nvSpPr>
        <p:spPr>
          <a:xfrm>
            <a:off x="2186750" y="-166389"/>
            <a:ext cx="11353800" cy="1325563"/>
          </a:xfrm>
        </p:spPr>
        <p:txBody>
          <a:bodyPr>
            <a:normAutofit/>
          </a:bodyPr>
          <a:lstStyle/>
          <a:p>
            <a:r>
              <a:rPr lang="en-US" sz="3200" b="1" dirty="0">
                <a:solidFill>
                  <a:schemeClr val="bg1"/>
                </a:solidFill>
              </a:rPr>
              <a:t>WORKFLOW DI AUMENTO/RIDUZIONE DEL CAPITALE SOCIALE</a:t>
            </a:r>
          </a:p>
        </p:txBody>
      </p:sp>
      <p:pic>
        <p:nvPicPr>
          <p:cNvPr id="7" name="Immagine 6">
            <a:extLst>
              <a:ext uri="{FF2B5EF4-FFF2-40B4-BE49-F238E27FC236}">
                <a16:creationId xmlns:a16="http://schemas.microsoft.com/office/drawing/2014/main" id="{8660675E-B6B0-7B02-E3DE-6BA40BE4036B}"/>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128" r="-4128"/>
          <a:stretch/>
        </p:blipFill>
        <p:spPr>
          <a:xfrm>
            <a:off x="3319360" y="1819433"/>
            <a:ext cx="9088579" cy="4628259"/>
          </a:xfrm>
          <a:prstGeom prst="rect">
            <a:avLst/>
          </a:prstGeom>
        </p:spPr>
      </p:pic>
      <p:sp>
        <p:nvSpPr>
          <p:cNvPr id="4" name="CasellaDiTesto 3">
            <a:extLst>
              <a:ext uri="{FF2B5EF4-FFF2-40B4-BE49-F238E27FC236}">
                <a16:creationId xmlns:a16="http://schemas.microsoft.com/office/drawing/2014/main" id="{1B91317F-0B98-3779-2D93-B9CB0A089A56}"/>
              </a:ext>
            </a:extLst>
          </p:cNvPr>
          <p:cNvSpPr txBox="1"/>
          <p:nvPr/>
        </p:nvSpPr>
        <p:spPr>
          <a:xfrm>
            <a:off x="58488" y="1819433"/>
            <a:ext cx="3745449" cy="4524315"/>
          </a:xfrm>
          <a:prstGeom prst="rect">
            <a:avLst/>
          </a:prstGeom>
          <a:noFill/>
        </p:spPr>
        <p:txBody>
          <a:bodyPr wrap="none" rtlCol="0">
            <a:spAutoFit/>
          </a:bodyPr>
          <a:lstStyle/>
          <a:p>
            <a:r>
              <a:rPr lang="it-IT" dirty="0"/>
              <a:t>Uno dei Soci può richiedere il</a:t>
            </a:r>
          </a:p>
          <a:p>
            <a:r>
              <a:rPr lang="it-IT" dirty="0"/>
              <a:t>costituirsi di un’Assemblea con gli altri</a:t>
            </a:r>
          </a:p>
          <a:p>
            <a:r>
              <a:rPr lang="it-IT" dirty="0"/>
              <a:t>membri del Consiglio di</a:t>
            </a:r>
          </a:p>
          <a:p>
            <a:r>
              <a:rPr lang="it-IT" dirty="0"/>
              <a:t>Amministrazione per poter discutere</a:t>
            </a:r>
          </a:p>
          <a:p>
            <a:r>
              <a:rPr lang="it-IT" dirty="0"/>
              <a:t>l’aumento o la riduzione del capitale</a:t>
            </a:r>
          </a:p>
          <a:p>
            <a:r>
              <a:rPr lang="it-IT" dirty="0"/>
              <a:t>sociale dell’azienda.</a:t>
            </a:r>
          </a:p>
          <a:p>
            <a:r>
              <a:rPr lang="it-IT" dirty="0"/>
              <a:t>L’Assemblea può essere costituita:</a:t>
            </a:r>
          </a:p>
          <a:p>
            <a:pPr marL="285750" indent="-285750">
              <a:buFont typeface="Arial" panose="020B0604020202020204" pitchFamily="34" charset="0"/>
              <a:buChar char="•"/>
            </a:pPr>
            <a:r>
              <a:rPr lang="it-IT" dirty="0"/>
              <a:t>in qualsiasi momento al fine di</a:t>
            </a:r>
            <a:br>
              <a:rPr lang="it-IT" dirty="0"/>
            </a:br>
            <a:r>
              <a:rPr lang="it-IT" dirty="0"/>
              <a:t>aumentare il capitale sociale;</a:t>
            </a:r>
          </a:p>
          <a:p>
            <a:pPr marL="285750" indent="-285750">
              <a:buFont typeface="Arial" panose="020B0604020202020204" pitchFamily="34" charset="0"/>
              <a:buChar char="•"/>
            </a:pPr>
            <a:r>
              <a:rPr lang="it-IT" dirty="0"/>
              <a:t>nel caso in cui la società registri</a:t>
            </a:r>
            <a:br>
              <a:rPr lang="it-IT" dirty="0"/>
            </a:br>
            <a:r>
              <a:rPr lang="it-IT" dirty="0"/>
              <a:t>perdite superiori ad 1/3, il capitale</a:t>
            </a:r>
            <a:br>
              <a:rPr lang="it-IT" dirty="0"/>
            </a:br>
            <a:r>
              <a:rPr lang="it-IT" dirty="0"/>
              <a:t>sociale può essere ridotto;</a:t>
            </a:r>
          </a:p>
          <a:p>
            <a:pPr marL="285750" indent="-285750">
              <a:buFont typeface="Arial" panose="020B0604020202020204" pitchFamily="34" charset="0"/>
              <a:buChar char="•"/>
            </a:pPr>
            <a:r>
              <a:rPr lang="it-IT" dirty="0"/>
              <a:t>nel caso in cui i beni conferiti per</a:t>
            </a:r>
            <a:br>
              <a:rPr lang="it-IT" dirty="0"/>
            </a:br>
            <a:r>
              <a:rPr lang="it-IT" dirty="0"/>
              <a:t>costituire la società si siano</a:t>
            </a:r>
            <a:br>
              <a:rPr lang="it-IT" dirty="0"/>
            </a:br>
            <a:r>
              <a:rPr lang="it-IT" dirty="0"/>
              <a:t>svalutati fino ad un valore inferiore</a:t>
            </a:r>
            <a:br>
              <a:rPr lang="it-IT" dirty="0"/>
            </a:br>
            <a:r>
              <a:rPr lang="it-IT" dirty="0"/>
              <a:t>ad 1/5 rispetto a quanto previsto.</a:t>
            </a:r>
            <a:endParaRPr lang="en-GB" dirty="0"/>
          </a:p>
        </p:txBody>
      </p:sp>
    </p:spTree>
    <p:extLst>
      <p:ext uri="{BB962C8B-B14F-4D97-AF65-F5344CB8AC3E}">
        <p14:creationId xmlns:p14="http://schemas.microsoft.com/office/powerpoint/2010/main" val="301184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BAA63F3-087B-FF36-D26D-1AE3D0CEC9AA}"/>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68237" y="-84203"/>
            <a:ext cx="12326737" cy="6942203"/>
          </a:xfrm>
          <a:prstGeom prst="rect">
            <a:avLst/>
          </a:prstGeom>
        </p:spPr>
      </p:pic>
      <p:sp>
        <p:nvSpPr>
          <p:cNvPr id="13" name="Slide Number Placeholder 5">
            <a:extLst>
              <a:ext uri="{FF2B5EF4-FFF2-40B4-BE49-F238E27FC236}">
                <a16:creationId xmlns:a16="http://schemas.microsoft.com/office/drawing/2014/main" id="{3646839B-EABC-0118-E1D1-E8F10B764E64}"/>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9D9EB3"/>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srgbClr val="9D9EB3"/>
              </a:solidFill>
              <a:effectLst/>
              <a:uLnTx/>
              <a:uFillTx/>
              <a:latin typeface="Calibri" panose="020F0502020204030204"/>
              <a:ea typeface="+mn-ea"/>
              <a:cs typeface="+mn-cs"/>
            </a:endParaRPr>
          </a:p>
        </p:txBody>
      </p:sp>
      <p:sp>
        <p:nvSpPr>
          <p:cNvPr id="14" name="CasellaDiTesto 13">
            <a:extLst>
              <a:ext uri="{FF2B5EF4-FFF2-40B4-BE49-F238E27FC236}">
                <a16:creationId xmlns:a16="http://schemas.microsoft.com/office/drawing/2014/main" id="{CC7BF545-CE9C-0FB2-F7B8-3557312C1221}"/>
              </a:ext>
            </a:extLst>
          </p:cNvPr>
          <p:cNvSpPr txBox="1"/>
          <p:nvPr/>
        </p:nvSpPr>
        <p:spPr>
          <a:xfrm>
            <a:off x="58488" y="714372"/>
            <a:ext cx="15867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dirty="0">
                <a:ln>
                  <a:noFill/>
                </a:ln>
                <a:solidFill>
                  <a:prstClr val="white"/>
                </a:solidFill>
                <a:effectLst/>
                <a:uLnTx/>
                <a:uFillTx/>
                <a:latin typeface="Calibri" panose="020F0502020204030204"/>
                <a:ea typeface="+mn-ea"/>
                <a:cs typeface="+mn-cs"/>
              </a:rPr>
              <a:t>Contest 4</a:t>
            </a:r>
          </a:p>
        </p:txBody>
      </p:sp>
      <p:pic>
        <p:nvPicPr>
          <p:cNvPr id="12" name="Immagine 11">
            <a:extLst>
              <a:ext uri="{FF2B5EF4-FFF2-40B4-BE49-F238E27FC236}">
                <a16:creationId xmlns:a16="http://schemas.microsoft.com/office/drawing/2014/main" id="{4DA04839-08A6-347E-ABBE-B0603E2D95FA}"/>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sp>
        <p:nvSpPr>
          <p:cNvPr id="6" name="Title 1">
            <a:extLst>
              <a:ext uri="{FF2B5EF4-FFF2-40B4-BE49-F238E27FC236}">
                <a16:creationId xmlns:a16="http://schemas.microsoft.com/office/drawing/2014/main" id="{6CD1B2B9-AC31-B7A6-6313-B5EFD4B877FA}"/>
              </a:ext>
            </a:extLst>
          </p:cNvPr>
          <p:cNvSpPr>
            <a:spLocks noGrp="1"/>
          </p:cNvSpPr>
          <p:nvPr>
            <p:ph type="title"/>
          </p:nvPr>
        </p:nvSpPr>
        <p:spPr>
          <a:xfrm>
            <a:off x="2186750" y="-166389"/>
            <a:ext cx="11353800" cy="1325563"/>
          </a:xfrm>
        </p:spPr>
        <p:txBody>
          <a:bodyPr>
            <a:normAutofit/>
          </a:bodyPr>
          <a:lstStyle/>
          <a:p>
            <a:r>
              <a:rPr lang="en-US" sz="3200" b="1" dirty="0">
                <a:solidFill>
                  <a:schemeClr val="bg1"/>
                </a:solidFill>
              </a:rPr>
              <a:t>WORKFLOW DI AUMENTO/RIDUZIONE DEL CAPITALE SOCIALE</a:t>
            </a:r>
          </a:p>
        </p:txBody>
      </p:sp>
      <p:pic>
        <p:nvPicPr>
          <p:cNvPr id="7" name="Immagine 6">
            <a:extLst>
              <a:ext uri="{FF2B5EF4-FFF2-40B4-BE49-F238E27FC236}">
                <a16:creationId xmlns:a16="http://schemas.microsoft.com/office/drawing/2014/main" id="{8660675E-B6B0-7B02-E3DE-6BA40BE4036B}"/>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128" r="-4128"/>
          <a:stretch/>
        </p:blipFill>
        <p:spPr>
          <a:xfrm>
            <a:off x="3319360" y="1819433"/>
            <a:ext cx="9088579" cy="4628259"/>
          </a:xfrm>
          <a:prstGeom prst="rect">
            <a:avLst/>
          </a:prstGeom>
        </p:spPr>
      </p:pic>
      <p:sp>
        <p:nvSpPr>
          <p:cNvPr id="2" name="CasellaDiTesto 1">
            <a:extLst>
              <a:ext uri="{FF2B5EF4-FFF2-40B4-BE49-F238E27FC236}">
                <a16:creationId xmlns:a16="http://schemas.microsoft.com/office/drawing/2014/main" id="{59B69CD4-F938-A1A6-205F-8D3AB1C3C17F}"/>
              </a:ext>
            </a:extLst>
          </p:cNvPr>
          <p:cNvSpPr txBox="1"/>
          <p:nvPr/>
        </p:nvSpPr>
        <p:spPr>
          <a:xfrm>
            <a:off x="58488" y="1819433"/>
            <a:ext cx="3670620" cy="4247317"/>
          </a:xfrm>
          <a:prstGeom prst="rect">
            <a:avLst/>
          </a:prstGeom>
          <a:noFill/>
        </p:spPr>
        <p:txBody>
          <a:bodyPr wrap="none" rtlCol="0">
            <a:spAutoFit/>
          </a:bodyPr>
          <a:lstStyle/>
          <a:p>
            <a:r>
              <a:rPr lang="it-IT" dirty="0"/>
              <a:t>Una volta che tutti i CEO hanno</a:t>
            </a:r>
          </a:p>
          <a:p>
            <a:r>
              <a:rPr lang="it-IT" dirty="0"/>
              <a:t>espresso il proprio parere riguardo la</a:t>
            </a:r>
          </a:p>
          <a:p>
            <a:r>
              <a:rPr lang="it-IT" dirty="0"/>
              <a:t>modifica del capitale durante</a:t>
            </a:r>
          </a:p>
          <a:p>
            <a:r>
              <a:rPr lang="it-IT" dirty="0"/>
              <a:t>l’Assemblea, inviano l’esito al settore</a:t>
            </a:r>
          </a:p>
          <a:p>
            <a:r>
              <a:rPr lang="it-IT" dirty="0"/>
              <a:t>finanziario dell’azienda.</a:t>
            </a:r>
          </a:p>
          <a:p>
            <a:r>
              <a:rPr lang="it-IT" dirty="0"/>
              <a:t>In particolare, notiamo la presenza di</a:t>
            </a:r>
          </a:p>
          <a:p>
            <a:r>
              <a:rPr lang="it-IT" dirty="0"/>
              <a:t>un punto di </a:t>
            </a:r>
            <a:r>
              <a:rPr lang="it-IT" i="1" dirty="0" err="1"/>
              <a:t>exclusive</a:t>
            </a:r>
            <a:r>
              <a:rPr lang="it-IT" i="1" dirty="0"/>
              <a:t> gateway: </a:t>
            </a:r>
            <a:r>
              <a:rPr lang="it-IT" dirty="0"/>
              <a:t>se il</a:t>
            </a:r>
          </a:p>
          <a:p>
            <a:r>
              <a:rPr lang="it-IT" dirty="0"/>
              <a:t>CFO riceve un esito negativo rispetto</a:t>
            </a:r>
          </a:p>
          <a:p>
            <a:r>
              <a:rPr lang="it-IT" dirty="0"/>
              <a:t>alla modifica del capitale sociale,</a:t>
            </a:r>
          </a:p>
          <a:p>
            <a:r>
              <a:rPr lang="it-IT" dirty="0"/>
              <a:t>allora il processo termina. In caso</a:t>
            </a:r>
          </a:p>
          <a:p>
            <a:r>
              <a:rPr lang="it-IT" dirty="0"/>
              <a:t>contrario, invece, dovrà inviare</a:t>
            </a:r>
          </a:p>
          <a:p>
            <a:r>
              <a:rPr lang="it-IT" dirty="0"/>
              <a:t>l’apposita richiesta ad un Notaio che</a:t>
            </a:r>
          </a:p>
          <a:p>
            <a:r>
              <a:rPr lang="it-IT" dirty="0"/>
              <a:t>si occuperà di redigere l’atto</a:t>
            </a:r>
            <a:br>
              <a:rPr lang="it-IT" dirty="0"/>
            </a:br>
            <a:r>
              <a:rPr lang="it-IT" dirty="0"/>
              <a:t>costitutivo da inviare alla Camera di</a:t>
            </a:r>
            <a:br>
              <a:rPr lang="it-IT" dirty="0"/>
            </a:br>
            <a:r>
              <a:rPr lang="it-IT" dirty="0"/>
              <a:t>Commercio.</a:t>
            </a:r>
          </a:p>
        </p:txBody>
      </p:sp>
    </p:spTree>
    <p:extLst>
      <p:ext uri="{BB962C8B-B14F-4D97-AF65-F5344CB8AC3E}">
        <p14:creationId xmlns:p14="http://schemas.microsoft.com/office/powerpoint/2010/main" val="4282863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BAA63F3-087B-FF36-D26D-1AE3D0CEC9AA}"/>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68237" y="-84203"/>
            <a:ext cx="12326737" cy="6942203"/>
          </a:xfrm>
          <a:prstGeom prst="rect">
            <a:avLst/>
          </a:prstGeom>
        </p:spPr>
      </p:pic>
      <p:sp>
        <p:nvSpPr>
          <p:cNvPr id="13" name="Slide Number Placeholder 5">
            <a:extLst>
              <a:ext uri="{FF2B5EF4-FFF2-40B4-BE49-F238E27FC236}">
                <a16:creationId xmlns:a16="http://schemas.microsoft.com/office/drawing/2014/main" id="{3646839B-EABC-0118-E1D1-E8F10B764E64}"/>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9D9EB3"/>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srgbClr val="9D9EB3"/>
              </a:solidFill>
              <a:effectLst/>
              <a:uLnTx/>
              <a:uFillTx/>
              <a:latin typeface="Calibri" panose="020F0502020204030204"/>
              <a:ea typeface="+mn-ea"/>
              <a:cs typeface="+mn-cs"/>
            </a:endParaRPr>
          </a:p>
        </p:txBody>
      </p:sp>
      <p:sp>
        <p:nvSpPr>
          <p:cNvPr id="14" name="CasellaDiTesto 13">
            <a:extLst>
              <a:ext uri="{FF2B5EF4-FFF2-40B4-BE49-F238E27FC236}">
                <a16:creationId xmlns:a16="http://schemas.microsoft.com/office/drawing/2014/main" id="{CC7BF545-CE9C-0FB2-F7B8-3557312C1221}"/>
              </a:ext>
            </a:extLst>
          </p:cNvPr>
          <p:cNvSpPr txBox="1"/>
          <p:nvPr/>
        </p:nvSpPr>
        <p:spPr>
          <a:xfrm>
            <a:off x="58488" y="714372"/>
            <a:ext cx="15867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dirty="0">
                <a:ln>
                  <a:noFill/>
                </a:ln>
                <a:solidFill>
                  <a:prstClr val="white"/>
                </a:solidFill>
                <a:effectLst/>
                <a:uLnTx/>
                <a:uFillTx/>
                <a:latin typeface="Calibri" panose="020F0502020204030204"/>
                <a:ea typeface="+mn-ea"/>
                <a:cs typeface="+mn-cs"/>
              </a:rPr>
              <a:t>Contest 4</a:t>
            </a:r>
          </a:p>
        </p:txBody>
      </p:sp>
      <p:pic>
        <p:nvPicPr>
          <p:cNvPr id="12" name="Immagine 11">
            <a:extLst>
              <a:ext uri="{FF2B5EF4-FFF2-40B4-BE49-F238E27FC236}">
                <a16:creationId xmlns:a16="http://schemas.microsoft.com/office/drawing/2014/main" id="{4DA04839-08A6-347E-ABBE-B0603E2D95FA}"/>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sp>
        <p:nvSpPr>
          <p:cNvPr id="6" name="Title 1">
            <a:extLst>
              <a:ext uri="{FF2B5EF4-FFF2-40B4-BE49-F238E27FC236}">
                <a16:creationId xmlns:a16="http://schemas.microsoft.com/office/drawing/2014/main" id="{6CD1B2B9-AC31-B7A6-6313-B5EFD4B877FA}"/>
              </a:ext>
            </a:extLst>
          </p:cNvPr>
          <p:cNvSpPr>
            <a:spLocks noGrp="1"/>
          </p:cNvSpPr>
          <p:nvPr>
            <p:ph type="title"/>
          </p:nvPr>
        </p:nvSpPr>
        <p:spPr>
          <a:xfrm>
            <a:off x="2186750" y="-166389"/>
            <a:ext cx="11353800" cy="1325563"/>
          </a:xfrm>
        </p:spPr>
        <p:txBody>
          <a:bodyPr>
            <a:normAutofit/>
          </a:bodyPr>
          <a:lstStyle/>
          <a:p>
            <a:r>
              <a:rPr lang="en-US" sz="3200" b="1" dirty="0">
                <a:solidFill>
                  <a:schemeClr val="bg1"/>
                </a:solidFill>
              </a:rPr>
              <a:t>WORKFLOW DI AUMENTO/RIDUZIONE DEL CAPITALE SOCIALE</a:t>
            </a:r>
          </a:p>
        </p:txBody>
      </p:sp>
      <p:pic>
        <p:nvPicPr>
          <p:cNvPr id="7" name="Immagine 6">
            <a:extLst>
              <a:ext uri="{FF2B5EF4-FFF2-40B4-BE49-F238E27FC236}">
                <a16:creationId xmlns:a16="http://schemas.microsoft.com/office/drawing/2014/main" id="{8660675E-B6B0-7B02-E3DE-6BA40BE4036B}"/>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128" r="-4128"/>
          <a:stretch/>
        </p:blipFill>
        <p:spPr>
          <a:xfrm>
            <a:off x="3319360" y="1819433"/>
            <a:ext cx="9088579" cy="4628259"/>
          </a:xfrm>
          <a:prstGeom prst="rect">
            <a:avLst/>
          </a:prstGeom>
        </p:spPr>
      </p:pic>
      <p:sp>
        <p:nvSpPr>
          <p:cNvPr id="2" name="CasellaDiTesto 1">
            <a:extLst>
              <a:ext uri="{FF2B5EF4-FFF2-40B4-BE49-F238E27FC236}">
                <a16:creationId xmlns:a16="http://schemas.microsoft.com/office/drawing/2014/main" id="{59B69CD4-F938-A1A6-205F-8D3AB1C3C17F}"/>
              </a:ext>
            </a:extLst>
          </p:cNvPr>
          <p:cNvSpPr txBox="1"/>
          <p:nvPr/>
        </p:nvSpPr>
        <p:spPr>
          <a:xfrm>
            <a:off x="58488" y="1819433"/>
            <a:ext cx="3505896" cy="3693319"/>
          </a:xfrm>
          <a:prstGeom prst="rect">
            <a:avLst/>
          </a:prstGeom>
          <a:noFill/>
        </p:spPr>
        <p:txBody>
          <a:bodyPr wrap="none" rtlCol="0">
            <a:spAutoFit/>
          </a:bodyPr>
          <a:lstStyle/>
          <a:p>
            <a:r>
              <a:rPr lang="it-IT" dirty="0"/>
              <a:t>Quando la Camera di Commercio</a:t>
            </a:r>
            <a:br>
              <a:rPr lang="it-IT" dirty="0"/>
            </a:br>
            <a:r>
              <a:rPr lang="it-IT" dirty="0"/>
              <a:t>verifica ed accetta l’atto costitutivo,</a:t>
            </a:r>
            <a:br>
              <a:rPr lang="it-IT" dirty="0"/>
            </a:br>
            <a:r>
              <a:rPr lang="it-IT" dirty="0"/>
              <a:t>notifica il CFO dell’azienda che si</a:t>
            </a:r>
            <a:br>
              <a:rPr lang="it-IT" dirty="0"/>
            </a:br>
            <a:r>
              <a:rPr lang="it-IT" dirty="0"/>
              <a:t>occuperà di effettuare i pagamenti</a:t>
            </a:r>
            <a:br>
              <a:rPr lang="it-IT" dirty="0"/>
            </a:br>
            <a:r>
              <a:rPr lang="it-IT" dirty="0"/>
              <a:t>relativi all’imposta di bollo ed ai</a:t>
            </a:r>
            <a:br>
              <a:rPr lang="it-IT" dirty="0"/>
            </a:br>
            <a:r>
              <a:rPr lang="it-IT" dirty="0"/>
              <a:t>diritti di segreteria alla Camera di</a:t>
            </a:r>
            <a:br>
              <a:rPr lang="it-IT" dirty="0"/>
            </a:br>
            <a:r>
              <a:rPr lang="it-IT" dirty="0"/>
              <a:t>Commercio.</a:t>
            </a:r>
          </a:p>
          <a:p>
            <a:r>
              <a:rPr lang="it-IT" dirty="0"/>
              <a:t>Ricevuti i pagamenti, la Camera di</a:t>
            </a:r>
            <a:br>
              <a:rPr lang="it-IT" dirty="0"/>
            </a:br>
            <a:r>
              <a:rPr lang="it-IT" dirty="0"/>
              <a:t>Commercio approva la modifica del</a:t>
            </a:r>
          </a:p>
          <a:p>
            <a:r>
              <a:rPr lang="it-IT" dirty="0"/>
              <a:t>capitale sociale che viene, così,</a:t>
            </a:r>
            <a:br>
              <a:rPr lang="it-IT" dirty="0"/>
            </a:br>
            <a:r>
              <a:rPr lang="it-IT" dirty="0"/>
              <a:t>ultimato dal CFO dell’azienda.</a:t>
            </a:r>
          </a:p>
          <a:p>
            <a:r>
              <a:rPr lang="it-IT" dirty="0"/>
              <a:t>In questo modo, il processo viene</a:t>
            </a:r>
            <a:br>
              <a:rPr lang="it-IT" dirty="0"/>
            </a:br>
            <a:r>
              <a:rPr lang="it-IT" dirty="0"/>
              <a:t>portato a termine.</a:t>
            </a:r>
          </a:p>
        </p:txBody>
      </p:sp>
    </p:spTree>
    <p:extLst>
      <p:ext uri="{BB962C8B-B14F-4D97-AF65-F5344CB8AC3E}">
        <p14:creationId xmlns:p14="http://schemas.microsoft.com/office/powerpoint/2010/main" val="390407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BAA63F3-087B-FF36-D26D-1AE3D0CEC9AA}"/>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68237" y="-84203"/>
            <a:ext cx="12326737" cy="6942203"/>
          </a:xfrm>
          <a:prstGeom prst="rect">
            <a:avLst/>
          </a:prstGeom>
        </p:spPr>
      </p:pic>
      <p:sp>
        <p:nvSpPr>
          <p:cNvPr id="13" name="Slide Number Placeholder 5">
            <a:extLst>
              <a:ext uri="{FF2B5EF4-FFF2-40B4-BE49-F238E27FC236}">
                <a16:creationId xmlns:a16="http://schemas.microsoft.com/office/drawing/2014/main" id="{3646839B-EABC-0118-E1D1-E8F10B764E64}"/>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9D9EB3"/>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srgbClr val="9D9EB3"/>
              </a:solidFill>
              <a:effectLst/>
              <a:uLnTx/>
              <a:uFillTx/>
              <a:latin typeface="Calibri" panose="020F0502020204030204"/>
              <a:ea typeface="+mn-ea"/>
              <a:cs typeface="+mn-cs"/>
            </a:endParaRPr>
          </a:p>
        </p:txBody>
      </p:sp>
      <p:sp>
        <p:nvSpPr>
          <p:cNvPr id="14" name="CasellaDiTesto 13">
            <a:extLst>
              <a:ext uri="{FF2B5EF4-FFF2-40B4-BE49-F238E27FC236}">
                <a16:creationId xmlns:a16="http://schemas.microsoft.com/office/drawing/2014/main" id="{CC7BF545-CE9C-0FB2-F7B8-3557312C1221}"/>
              </a:ext>
            </a:extLst>
          </p:cNvPr>
          <p:cNvSpPr txBox="1"/>
          <p:nvPr/>
        </p:nvSpPr>
        <p:spPr>
          <a:xfrm>
            <a:off x="58488" y="714372"/>
            <a:ext cx="15867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dirty="0">
                <a:ln>
                  <a:noFill/>
                </a:ln>
                <a:solidFill>
                  <a:prstClr val="white"/>
                </a:solidFill>
                <a:effectLst/>
                <a:uLnTx/>
                <a:uFillTx/>
                <a:latin typeface="Calibri" panose="020F0502020204030204"/>
                <a:ea typeface="+mn-ea"/>
                <a:cs typeface="+mn-cs"/>
              </a:rPr>
              <a:t>Contest 4</a:t>
            </a:r>
          </a:p>
        </p:txBody>
      </p:sp>
      <p:pic>
        <p:nvPicPr>
          <p:cNvPr id="12" name="Immagine 11">
            <a:extLst>
              <a:ext uri="{FF2B5EF4-FFF2-40B4-BE49-F238E27FC236}">
                <a16:creationId xmlns:a16="http://schemas.microsoft.com/office/drawing/2014/main" id="{4DA04839-08A6-347E-ABBE-B0603E2D95FA}"/>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sp>
        <p:nvSpPr>
          <p:cNvPr id="6" name="Title 1">
            <a:extLst>
              <a:ext uri="{FF2B5EF4-FFF2-40B4-BE49-F238E27FC236}">
                <a16:creationId xmlns:a16="http://schemas.microsoft.com/office/drawing/2014/main" id="{6CD1B2B9-AC31-B7A6-6313-B5EFD4B877FA}"/>
              </a:ext>
            </a:extLst>
          </p:cNvPr>
          <p:cNvSpPr>
            <a:spLocks noGrp="1"/>
          </p:cNvSpPr>
          <p:nvPr>
            <p:ph type="title"/>
          </p:nvPr>
        </p:nvSpPr>
        <p:spPr>
          <a:xfrm>
            <a:off x="2186750" y="-166389"/>
            <a:ext cx="11353800" cy="1325563"/>
          </a:xfrm>
        </p:spPr>
        <p:txBody>
          <a:bodyPr>
            <a:normAutofit/>
          </a:bodyPr>
          <a:lstStyle/>
          <a:p>
            <a:r>
              <a:rPr lang="en-US" sz="3200" b="1" dirty="0">
                <a:solidFill>
                  <a:schemeClr val="bg1"/>
                </a:solidFill>
              </a:rPr>
              <a:t>WORKFLOW DI AUMENTO/RIDUZIONE DEL CAPITALE SOCIALE</a:t>
            </a:r>
          </a:p>
        </p:txBody>
      </p:sp>
      <p:sp>
        <p:nvSpPr>
          <p:cNvPr id="2" name="CasellaDiTesto 1">
            <a:extLst>
              <a:ext uri="{FF2B5EF4-FFF2-40B4-BE49-F238E27FC236}">
                <a16:creationId xmlns:a16="http://schemas.microsoft.com/office/drawing/2014/main" id="{59B69CD4-F938-A1A6-205F-8D3AB1C3C17F}"/>
              </a:ext>
            </a:extLst>
          </p:cNvPr>
          <p:cNvSpPr txBox="1"/>
          <p:nvPr/>
        </p:nvSpPr>
        <p:spPr>
          <a:xfrm>
            <a:off x="247134" y="1819433"/>
            <a:ext cx="11516497" cy="923330"/>
          </a:xfrm>
          <a:prstGeom prst="rect">
            <a:avLst/>
          </a:prstGeom>
          <a:noFill/>
        </p:spPr>
        <p:txBody>
          <a:bodyPr wrap="square" rtlCol="0">
            <a:spAutoFit/>
          </a:bodyPr>
          <a:lstStyle/>
          <a:p>
            <a:r>
              <a:rPr lang="it-IT" dirty="0"/>
              <a:t>In conclusione, l’ultimo passaggio effettuato su </a:t>
            </a:r>
            <a:r>
              <a:rPr lang="it-IT" dirty="0" err="1"/>
              <a:t>Bonita</a:t>
            </a:r>
            <a:r>
              <a:rPr lang="it-IT" dirty="0"/>
              <a:t> è stato quello di realizzare le </a:t>
            </a:r>
            <a:r>
              <a:rPr lang="it-IT" dirty="0" err="1"/>
              <a:t>form</a:t>
            </a:r>
            <a:r>
              <a:rPr lang="it-IT" dirty="0"/>
              <a:t> necessarie a definire l’interfaccia grafica con la quale ogni utente può far procedere il workflow in base al ruolo ad egli assegnato. Di seguito, vengono mostrati alcuni esempi delle interfacce realizzate:</a:t>
            </a:r>
          </a:p>
        </p:txBody>
      </p:sp>
      <p:pic>
        <p:nvPicPr>
          <p:cNvPr id="5" name="Immagine 4" descr="Immagine che contiene testo&#10;&#10;Descrizione generata automaticamente">
            <a:extLst>
              <a:ext uri="{FF2B5EF4-FFF2-40B4-BE49-F238E27FC236}">
                <a16:creationId xmlns:a16="http://schemas.microsoft.com/office/drawing/2014/main" id="{BF813478-0BFC-E281-1F02-E8B08C8031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134" y="2946682"/>
            <a:ext cx="4149020" cy="2006892"/>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ACDB507B-6366-03B0-BED1-4BF7049E5B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0106" y="2946683"/>
            <a:ext cx="3220571" cy="1966981"/>
          </a:xfrm>
          <a:prstGeom prst="rect">
            <a:avLst/>
          </a:prstGeom>
        </p:spPr>
      </p:pic>
      <p:pic>
        <p:nvPicPr>
          <p:cNvPr id="11" name="Immagine 10" descr="Immagine che contiene testo&#10;&#10;Descrizione generata automaticamente">
            <a:extLst>
              <a:ext uri="{FF2B5EF4-FFF2-40B4-BE49-F238E27FC236}">
                <a16:creationId xmlns:a16="http://schemas.microsoft.com/office/drawing/2014/main" id="{DD784DFA-4962-965F-1530-2A686017C7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4795" y="2916929"/>
            <a:ext cx="3220571" cy="1975397"/>
          </a:xfrm>
          <a:prstGeom prst="rect">
            <a:avLst/>
          </a:prstGeom>
        </p:spPr>
      </p:pic>
      <p:pic>
        <p:nvPicPr>
          <p:cNvPr id="16" name="Immagine 15" descr="Immagine che contiene testo&#10;&#10;Descrizione generata automaticamente">
            <a:extLst>
              <a:ext uri="{FF2B5EF4-FFF2-40B4-BE49-F238E27FC236}">
                <a16:creationId xmlns:a16="http://schemas.microsoft.com/office/drawing/2014/main" id="{CE52B3E2-3F94-BF98-2388-C1AF76D6CA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5330" y="4484796"/>
            <a:ext cx="3461648" cy="2054116"/>
          </a:xfrm>
          <a:prstGeom prst="rect">
            <a:avLst/>
          </a:prstGeom>
        </p:spPr>
      </p:pic>
      <p:pic>
        <p:nvPicPr>
          <p:cNvPr id="18" name="Immagine 17" descr="Immagine che contiene testo&#10;&#10;Descrizione generata automaticamente">
            <a:extLst>
              <a:ext uri="{FF2B5EF4-FFF2-40B4-BE49-F238E27FC236}">
                <a16:creationId xmlns:a16="http://schemas.microsoft.com/office/drawing/2014/main" id="{7A3E2E75-AE1A-AE4D-8AC2-70080FBD01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18831" y="4519648"/>
            <a:ext cx="3643558" cy="1814799"/>
          </a:xfrm>
          <a:prstGeom prst="rect">
            <a:avLst/>
          </a:prstGeom>
        </p:spPr>
      </p:pic>
    </p:spTree>
    <p:extLst>
      <p:ext uri="{BB962C8B-B14F-4D97-AF65-F5344CB8AC3E}">
        <p14:creationId xmlns:p14="http://schemas.microsoft.com/office/powerpoint/2010/main" val="147719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BAA63F3-087B-FF36-D26D-1AE3D0CEC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37" y="-84203"/>
            <a:ext cx="12326737" cy="6942203"/>
          </a:xfrm>
          <a:prstGeom prst="rect">
            <a:avLst/>
          </a:prstGeom>
        </p:spPr>
      </p:pic>
      <p:sp>
        <p:nvSpPr>
          <p:cNvPr id="13" name="Slide Number Placeholder 5">
            <a:extLst>
              <a:ext uri="{FF2B5EF4-FFF2-40B4-BE49-F238E27FC236}">
                <a16:creationId xmlns:a16="http://schemas.microsoft.com/office/drawing/2014/main" id="{3646839B-EABC-0118-E1D1-E8F10B764E64}"/>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9D9EB3"/>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srgbClr val="9D9EB3"/>
              </a:solidFill>
              <a:effectLst/>
              <a:uLnTx/>
              <a:uFillTx/>
              <a:latin typeface="Calibri" panose="020F0502020204030204"/>
              <a:ea typeface="+mn-ea"/>
              <a:cs typeface="+mn-cs"/>
            </a:endParaRPr>
          </a:p>
        </p:txBody>
      </p:sp>
      <p:sp>
        <p:nvSpPr>
          <p:cNvPr id="14" name="CasellaDiTesto 13">
            <a:extLst>
              <a:ext uri="{FF2B5EF4-FFF2-40B4-BE49-F238E27FC236}">
                <a16:creationId xmlns:a16="http://schemas.microsoft.com/office/drawing/2014/main" id="{CC7BF545-CE9C-0FB2-F7B8-3557312C1221}"/>
              </a:ext>
            </a:extLst>
          </p:cNvPr>
          <p:cNvSpPr txBox="1"/>
          <p:nvPr/>
        </p:nvSpPr>
        <p:spPr>
          <a:xfrm>
            <a:off x="58488" y="714372"/>
            <a:ext cx="15867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800" b="1" dirty="0">
                <a:solidFill>
                  <a:prstClr val="white"/>
                </a:solidFill>
                <a:latin typeface="Calibri" panose="020F0502020204030204"/>
              </a:rPr>
              <a:t>Contest 1</a:t>
            </a:r>
            <a:endParaRPr kumimoji="0" lang="it-IT"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B8DB0CE6-66FD-83D4-C1F9-37D279170C05}"/>
              </a:ext>
            </a:extLst>
          </p:cNvPr>
          <p:cNvSpPr txBox="1">
            <a:spLocks/>
          </p:cNvSpPr>
          <p:nvPr/>
        </p:nvSpPr>
        <p:spPr>
          <a:xfrm>
            <a:off x="2781300" y="-32149"/>
            <a:ext cx="104902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b="1" i="0" u="none" strike="noStrike" kern="1200" cap="all" spc="0" normalizeH="0" baseline="0" noProof="0" dirty="0">
                <a:ln>
                  <a:noFill/>
                </a:ln>
                <a:solidFill>
                  <a:prstClr val="white"/>
                </a:solidFill>
                <a:effectLst/>
                <a:uLnTx/>
                <a:uFillTx/>
                <a:latin typeface="Calibri Light" panose="020F0302020204030204"/>
                <a:ea typeface="+mj-ea"/>
                <a:cs typeface="+mj-cs"/>
              </a:rPr>
              <a:t>MODELLAZIONE DI SISTEMI INFORMATIVI</a:t>
            </a:r>
            <a:endParaRPr kumimoji="0" lang="en-US"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24" name="Immagine 23">
            <a:extLst>
              <a:ext uri="{FF2B5EF4-FFF2-40B4-BE49-F238E27FC236}">
                <a16:creationId xmlns:a16="http://schemas.microsoft.com/office/drawing/2014/main" id="{236F3CC9-96F8-6566-CB56-BDC87075B3B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sp>
        <p:nvSpPr>
          <p:cNvPr id="4" name="Subtitle 12">
            <a:extLst>
              <a:ext uri="{FF2B5EF4-FFF2-40B4-BE49-F238E27FC236}">
                <a16:creationId xmlns:a16="http://schemas.microsoft.com/office/drawing/2014/main" id="{B1A07934-0E4F-2FD0-5F79-4614B4E5D464}"/>
              </a:ext>
            </a:extLst>
          </p:cNvPr>
          <p:cNvSpPr txBox="1">
            <a:spLocks/>
          </p:cNvSpPr>
          <p:nvPr/>
        </p:nvSpPr>
        <p:spPr>
          <a:xfrm>
            <a:off x="5798127" y="912177"/>
            <a:ext cx="6234544" cy="7144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1800" b="1" kern="1200" cap="none" spc="0" normalizeH="0" baseline="0" noProof="0" dirty="0">
                <a:ln>
                  <a:noFill/>
                </a:ln>
                <a:solidFill>
                  <a:schemeClr val="bg1"/>
                </a:solidFill>
                <a:uLnTx/>
                <a:uFillTx/>
                <a:latin typeface="Calibri" panose="020F0502020204030204" pitchFamily="34" charset="0"/>
                <a:ea typeface="+mn-ea"/>
                <a:cs typeface="+mn-cs"/>
              </a:rPr>
              <a:t>MODELLAZIONE FUNZIONALE</a:t>
            </a:r>
            <a:endPar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2" name="CasellaDiTesto 1">
            <a:extLst>
              <a:ext uri="{FF2B5EF4-FFF2-40B4-BE49-F238E27FC236}">
                <a16:creationId xmlns:a16="http://schemas.microsoft.com/office/drawing/2014/main" id="{262F509F-CFBD-A72A-DD87-DDE4CC76C9F3}"/>
              </a:ext>
            </a:extLst>
          </p:cNvPr>
          <p:cNvSpPr txBox="1"/>
          <p:nvPr/>
        </p:nvSpPr>
        <p:spPr>
          <a:xfrm>
            <a:off x="215899" y="1941711"/>
            <a:ext cx="11866324" cy="4154984"/>
          </a:xfrm>
          <a:prstGeom prst="rect">
            <a:avLst/>
          </a:prstGeom>
          <a:noFill/>
        </p:spPr>
        <p:txBody>
          <a:bodyPr wrap="square" rtlCol="0">
            <a:spAutoFit/>
          </a:bodyPr>
          <a:lstStyle/>
          <a:p>
            <a:r>
              <a:rPr lang="it-IT" sz="2400" dirty="0"/>
              <a:t>Un sistema di gestione documentale è costituito dall’insieme dei documenti prodotti e acquisiti per i fini istituzionali e dal sistema informativo per la gestione dei documenti.</a:t>
            </a:r>
          </a:p>
          <a:p>
            <a:endParaRPr lang="it-IT" sz="2400" dirty="0"/>
          </a:p>
          <a:p>
            <a:r>
              <a:rPr lang="it-IT" sz="2400" dirty="0"/>
              <a:t>Macro-obiettivi:</a:t>
            </a:r>
          </a:p>
          <a:p>
            <a:pPr marL="342900" indent="-342900">
              <a:buFont typeface="Arial" panose="020B0604020202020204" pitchFamily="34" charset="0"/>
              <a:buChar char="•"/>
            </a:pPr>
            <a:r>
              <a:rPr lang="it-IT" sz="2400" dirty="0"/>
              <a:t>la produzione/acquisizione di documenti attendibili a fini giuridici e amministrativi;</a:t>
            </a:r>
          </a:p>
          <a:p>
            <a:pPr marL="342900" indent="-342900">
              <a:buFont typeface="Arial" panose="020B0604020202020204" pitchFamily="34" charset="0"/>
              <a:buChar char="•"/>
            </a:pPr>
            <a:r>
              <a:rPr lang="it-IT" sz="2400" dirty="0"/>
              <a:t>la presa in carico e la lavorazione dei documenti;</a:t>
            </a:r>
          </a:p>
          <a:p>
            <a:pPr marL="342900" indent="-342900">
              <a:buFont typeface="Arial" panose="020B0604020202020204" pitchFamily="34" charset="0"/>
              <a:buChar char="•"/>
            </a:pPr>
            <a:r>
              <a:rPr lang="it-IT" sz="2400" dirty="0"/>
              <a:t>l’organizzazione e la tenuta della produzione documentaria in modo ordinato e coerente alle funzioni esercitate;</a:t>
            </a:r>
          </a:p>
          <a:p>
            <a:pPr marL="342900" indent="-342900">
              <a:buFont typeface="Arial" panose="020B0604020202020204" pitchFamily="34" charset="0"/>
              <a:buChar char="•"/>
            </a:pPr>
            <a:r>
              <a:rPr lang="it-IT" sz="2400" dirty="0"/>
              <a:t>la trasmissione e conservazione di documenti autentici, cioè integri e di provenienza certa e identificata;</a:t>
            </a:r>
          </a:p>
          <a:p>
            <a:pPr marL="342900" indent="-342900">
              <a:buFont typeface="Arial" panose="020B0604020202020204" pitchFamily="34" charset="0"/>
              <a:buChar char="•"/>
            </a:pPr>
            <a:r>
              <a:rPr lang="it-IT" sz="2400" dirty="0"/>
              <a:t>la rapidità e l’efficienza del reperimento nell’ambito dell’attività amministrativa svolta.</a:t>
            </a:r>
            <a:endParaRPr lang="en-GB" sz="2400" dirty="0"/>
          </a:p>
        </p:txBody>
      </p:sp>
    </p:spTree>
    <p:extLst>
      <p:ext uri="{BB962C8B-B14F-4D97-AF65-F5344CB8AC3E}">
        <p14:creationId xmlns:p14="http://schemas.microsoft.com/office/powerpoint/2010/main" val="606814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BB0FB2-A8AA-6B6F-A2E5-C9D134E45385}"/>
              </a:ext>
            </a:extLst>
          </p:cNvPr>
          <p:cNvSpPr>
            <a:spLocks noGrp="1"/>
          </p:cNvSpPr>
          <p:nvPr>
            <p:ph type="ctrTitle"/>
          </p:nvPr>
        </p:nvSpPr>
        <p:spPr/>
        <p:txBody>
          <a:bodyPr/>
          <a:lstStyle/>
          <a:p>
            <a:endParaRPr lang="it-IT"/>
          </a:p>
        </p:txBody>
      </p:sp>
      <p:sp>
        <p:nvSpPr>
          <p:cNvPr id="3" name="Sottotitolo 2">
            <a:extLst>
              <a:ext uri="{FF2B5EF4-FFF2-40B4-BE49-F238E27FC236}">
                <a16:creationId xmlns:a16="http://schemas.microsoft.com/office/drawing/2014/main" id="{1C3DF23F-1621-A287-2D67-37DC45EA1891}"/>
              </a:ext>
            </a:extLst>
          </p:cNvPr>
          <p:cNvSpPr>
            <a:spLocks noGrp="1"/>
          </p:cNvSpPr>
          <p:nvPr>
            <p:ph type="subTitle" idx="1"/>
          </p:nvPr>
        </p:nvSpPr>
        <p:spPr/>
        <p:txBody>
          <a:bodyPr/>
          <a:lstStyle/>
          <a:p>
            <a:endParaRPr lang="it-IT"/>
          </a:p>
        </p:txBody>
      </p:sp>
      <p:pic>
        <p:nvPicPr>
          <p:cNvPr id="5" name="Immagine 4" descr="Immagine che contiene arma&#10;&#10;Descrizione generata automaticamente">
            <a:extLst>
              <a:ext uri="{FF2B5EF4-FFF2-40B4-BE49-F238E27FC236}">
                <a16:creationId xmlns:a16="http://schemas.microsoft.com/office/drawing/2014/main" id="{FB3198BE-7286-40E2-58C7-4A815ACE791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21609" y="-73891"/>
            <a:ext cx="12487577" cy="7098579"/>
          </a:xfrm>
          <a:prstGeom prst="rect">
            <a:avLst/>
          </a:prstGeom>
        </p:spPr>
      </p:pic>
      <p:pic>
        <p:nvPicPr>
          <p:cNvPr id="6" name="Immagine 5">
            <a:extLst>
              <a:ext uri="{FF2B5EF4-FFF2-40B4-BE49-F238E27FC236}">
                <a16:creationId xmlns:a16="http://schemas.microsoft.com/office/drawing/2014/main" id="{78D2C2D6-D56F-9252-335C-F54A5BF561B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6756" y="386048"/>
            <a:ext cx="6183084" cy="1828426"/>
          </a:xfrm>
          <a:prstGeom prst="rect">
            <a:avLst/>
          </a:prstGeom>
        </p:spPr>
      </p:pic>
      <p:sp>
        <p:nvSpPr>
          <p:cNvPr id="8" name="Title 4">
            <a:extLst>
              <a:ext uri="{FF2B5EF4-FFF2-40B4-BE49-F238E27FC236}">
                <a16:creationId xmlns:a16="http://schemas.microsoft.com/office/drawing/2014/main" id="{F9E8F692-CC5C-5D83-B864-12B81EEE38FD}"/>
              </a:ext>
            </a:extLst>
          </p:cNvPr>
          <p:cNvSpPr txBox="1">
            <a:spLocks/>
          </p:cNvSpPr>
          <p:nvPr/>
        </p:nvSpPr>
        <p:spPr>
          <a:xfrm>
            <a:off x="3647793" y="3048710"/>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solidFill>
                  <a:schemeClr val="bg1"/>
                </a:solidFill>
              </a:rPr>
              <a:t>GRAZIE PER L’ATTENZIONE</a:t>
            </a:r>
          </a:p>
        </p:txBody>
      </p:sp>
      <p:sp>
        <p:nvSpPr>
          <p:cNvPr id="10" name="CasellaDiTesto 9">
            <a:extLst>
              <a:ext uri="{FF2B5EF4-FFF2-40B4-BE49-F238E27FC236}">
                <a16:creationId xmlns:a16="http://schemas.microsoft.com/office/drawing/2014/main" id="{C7888B62-E349-C02B-46F5-F6F0C301F77B}"/>
              </a:ext>
            </a:extLst>
          </p:cNvPr>
          <p:cNvSpPr txBox="1"/>
          <p:nvPr/>
        </p:nvSpPr>
        <p:spPr>
          <a:xfrm>
            <a:off x="0" y="5614819"/>
            <a:ext cx="5062944" cy="1200329"/>
          </a:xfrm>
          <a:prstGeom prst="rect">
            <a:avLst/>
          </a:prstGeom>
          <a:noFill/>
        </p:spPr>
        <p:txBody>
          <a:bodyPr wrap="square" rtlCol="0">
            <a:spAutoFit/>
          </a:bodyPr>
          <a:lstStyle/>
          <a:p>
            <a:r>
              <a:rPr lang="it-IT" sz="2400" dirty="0"/>
              <a:t>Orlando Gian Marco M63001326</a:t>
            </a:r>
          </a:p>
          <a:p>
            <a:r>
              <a:rPr lang="it-IT" sz="2400" dirty="0"/>
              <a:t>Perillo Marco M63001313</a:t>
            </a:r>
          </a:p>
          <a:p>
            <a:r>
              <a:rPr lang="it-IT" sz="2400" dirty="0"/>
              <a:t>Russo Diego M63001335</a:t>
            </a:r>
          </a:p>
        </p:txBody>
      </p:sp>
    </p:spTree>
    <p:extLst>
      <p:ext uri="{BB962C8B-B14F-4D97-AF65-F5344CB8AC3E}">
        <p14:creationId xmlns:p14="http://schemas.microsoft.com/office/powerpoint/2010/main" val="1713970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BAA63F3-087B-FF36-D26D-1AE3D0CEC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37" y="-84203"/>
            <a:ext cx="12326737" cy="6942203"/>
          </a:xfrm>
          <a:prstGeom prst="rect">
            <a:avLst/>
          </a:prstGeom>
        </p:spPr>
      </p:pic>
      <p:sp>
        <p:nvSpPr>
          <p:cNvPr id="13" name="Slide Number Placeholder 5">
            <a:extLst>
              <a:ext uri="{FF2B5EF4-FFF2-40B4-BE49-F238E27FC236}">
                <a16:creationId xmlns:a16="http://schemas.microsoft.com/office/drawing/2014/main" id="{3646839B-EABC-0118-E1D1-E8F10B764E64}"/>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9D9EB3"/>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9D9EB3"/>
              </a:solidFill>
              <a:effectLst/>
              <a:uLnTx/>
              <a:uFillTx/>
              <a:latin typeface="Calibri" panose="020F0502020204030204"/>
              <a:ea typeface="+mn-ea"/>
              <a:cs typeface="+mn-cs"/>
            </a:endParaRPr>
          </a:p>
        </p:txBody>
      </p:sp>
      <p:sp>
        <p:nvSpPr>
          <p:cNvPr id="14" name="CasellaDiTesto 13">
            <a:extLst>
              <a:ext uri="{FF2B5EF4-FFF2-40B4-BE49-F238E27FC236}">
                <a16:creationId xmlns:a16="http://schemas.microsoft.com/office/drawing/2014/main" id="{CC7BF545-CE9C-0FB2-F7B8-3557312C1221}"/>
              </a:ext>
            </a:extLst>
          </p:cNvPr>
          <p:cNvSpPr txBox="1"/>
          <p:nvPr/>
        </p:nvSpPr>
        <p:spPr>
          <a:xfrm>
            <a:off x="58488" y="714372"/>
            <a:ext cx="15867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800" b="1" dirty="0">
                <a:solidFill>
                  <a:prstClr val="white"/>
                </a:solidFill>
                <a:latin typeface="Calibri" panose="020F0502020204030204"/>
              </a:rPr>
              <a:t>Contest 1</a:t>
            </a:r>
            <a:endParaRPr kumimoji="0" lang="it-IT"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B8DB0CE6-66FD-83D4-C1F9-37D279170C05}"/>
              </a:ext>
            </a:extLst>
          </p:cNvPr>
          <p:cNvSpPr txBox="1">
            <a:spLocks/>
          </p:cNvSpPr>
          <p:nvPr/>
        </p:nvSpPr>
        <p:spPr>
          <a:xfrm>
            <a:off x="2781300" y="-32149"/>
            <a:ext cx="104902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b="1" i="0" u="none" strike="noStrike" kern="1200" cap="all" spc="0" normalizeH="0" baseline="0" noProof="0" dirty="0">
                <a:ln>
                  <a:noFill/>
                </a:ln>
                <a:solidFill>
                  <a:prstClr val="white"/>
                </a:solidFill>
                <a:effectLst/>
                <a:uLnTx/>
                <a:uFillTx/>
                <a:latin typeface="Calibri Light" panose="020F0302020204030204"/>
                <a:ea typeface="+mj-ea"/>
                <a:cs typeface="+mj-cs"/>
              </a:rPr>
              <a:t>MODELLAZIONE DI SISTEMI INFORMATIVI</a:t>
            </a:r>
            <a:endParaRPr kumimoji="0" lang="en-US"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24" name="Immagine 23">
            <a:extLst>
              <a:ext uri="{FF2B5EF4-FFF2-40B4-BE49-F238E27FC236}">
                <a16:creationId xmlns:a16="http://schemas.microsoft.com/office/drawing/2014/main" id="{236F3CC9-96F8-6566-CB56-BDC87075B3B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sp>
        <p:nvSpPr>
          <p:cNvPr id="4" name="Subtitle 12">
            <a:extLst>
              <a:ext uri="{FF2B5EF4-FFF2-40B4-BE49-F238E27FC236}">
                <a16:creationId xmlns:a16="http://schemas.microsoft.com/office/drawing/2014/main" id="{B1A07934-0E4F-2FD0-5F79-4614B4E5D464}"/>
              </a:ext>
            </a:extLst>
          </p:cNvPr>
          <p:cNvSpPr txBox="1">
            <a:spLocks/>
          </p:cNvSpPr>
          <p:nvPr/>
        </p:nvSpPr>
        <p:spPr>
          <a:xfrm>
            <a:off x="5798127" y="912177"/>
            <a:ext cx="6234544" cy="7144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1800" b="1" kern="1200" cap="none" spc="0" normalizeH="0" baseline="0" noProof="0" dirty="0">
                <a:ln>
                  <a:noFill/>
                </a:ln>
                <a:solidFill>
                  <a:schemeClr val="bg1"/>
                </a:solidFill>
                <a:uLnTx/>
                <a:uFillTx/>
                <a:latin typeface="Calibri" panose="020F0502020204030204" pitchFamily="34" charset="0"/>
                <a:ea typeface="+mn-ea"/>
                <a:cs typeface="+mn-cs"/>
              </a:rPr>
              <a:t>MODELLAZIONE FUNZIONALE – DIAGRAMMA DEI CASI D’USO</a:t>
            </a:r>
            <a:endPar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pic>
        <p:nvPicPr>
          <p:cNvPr id="5" name="Immagine 4">
            <a:extLst>
              <a:ext uri="{FF2B5EF4-FFF2-40B4-BE49-F238E27FC236}">
                <a16:creationId xmlns:a16="http://schemas.microsoft.com/office/drawing/2014/main" id="{908C3E7A-DDE1-0F70-3391-FB949BB6652F}"/>
              </a:ext>
            </a:extLst>
          </p:cNvPr>
          <p:cNvPicPr>
            <a:picLocks noChangeAspect="1"/>
          </p:cNvPicPr>
          <p:nvPr/>
        </p:nvPicPr>
        <p:blipFill>
          <a:blip r:embed="rId5">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4813300" y="2032743"/>
            <a:ext cx="7219370" cy="4085928"/>
          </a:xfrm>
          <a:prstGeom prst="rect">
            <a:avLst/>
          </a:prstGeom>
          <a:noFill/>
        </p:spPr>
      </p:pic>
      <p:sp>
        <p:nvSpPr>
          <p:cNvPr id="2" name="CasellaDiTesto 1">
            <a:extLst>
              <a:ext uri="{FF2B5EF4-FFF2-40B4-BE49-F238E27FC236}">
                <a16:creationId xmlns:a16="http://schemas.microsoft.com/office/drawing/2014/main" id="{949F8073-91E1-A70A-CA39-7B0179B8152C}"/>
              </a:ext>
            </a:extLst>
          </p:cNvPr>
          <p:cNvSpPr txBox="1"/>
          <p:nvPr/>
        </p:nvSpPr>
        <p:spPr>
          <a:xfrm>
            <a:off x="159330" y="1795064"/>
            <a:ext cx="6413500" cy="4247317"/>
          </a:xfrm>
          <a:prstGeom prst="rect">
            <a:avLst/>
          </a:prstGeom>
          <a:noFill/>
        </p:spPr>
        <p:txBody>
          <a:bodyPr wrap="square" rtlCol="0">
            <a:spAutoFit/>
          </a:bodyPr>
          <a:lstStyle/>
          <a:p>
            <a:r>
              <a:rPr lang="it-IT" dirty="0"/>
              <a:t>L’insieme delle funzionalità che il SI deve offrire sono</a:t>
            </a:r>
          </a:p>
          <a:p>
            <a:r>
              <a:rPr lang="it-IT" dirty="0"/>
              <a:t>state modellate in UML attraverso un diagramma dei</a:t>
            </a:r>
          </a:p>
          <a:p>
            <a:r>
              <a:rPr lang="it-IT" dirty="0"/>
              <a:t>casi d’uso. In particolare, abbiamo individuato due</a:t>
            </a:r>
          </a:p>
          <a:p>
            <a:r>
              <a:rPr lang="it-IT" dirty="0"/>
              <a:t>attori:</a:t>
            </a:r>
          </a:p>
          <a:p>
            <a:pPr marL="285750" indent="-285750">
              <a:buFont typeface="Arial" panose="020B0604020202020204" pitchFamily="34" charset="0"/>
              <a:buChar char="•"/>
            </a:pPr>
            <a:r>
              <a:rPr lang="it-IT" dirty="0"/>
              <a:t>l’</a:t>
            </a:r>
            <a:r>
              <a:rPr lang="it-IT" b="1" dirty="0"/>
              <a:t>Addetto alla Digitalizzazione</a:t>
            </a:r>
          </a:p>
          <a:p>
            <a:pPr marL="742950" lvl="1" indent="-285750">
              <a:buFont typeface="Wingdings" panose="05000000000000000000" pitchFamily="2" charset="2"/>
              <a:buChar char="ü"/>
            </a:pPr>
            <a:r>
              <a:rPr lang="en-GB" dirty="0" err="1"/>
              <a:t>si</a:t>
            </a:r>
            <a:r>
              <a:rPr lang="en-GB" dirty="0"/>
              <a:t> </a:t>
            </a:r>
            <a:r>
              <a:rPr lang="en-GB" dirty="0" err="1"/>
              <a:t>occupa</a:t>
            </a:r>
            <a:r>
              <a:rPr lang="en-GB" dirty="0"/>
              <a:t>, se </a:t>
            </a:r>
            <a:r>
              <a:rPr lang="en-GB" dirty="0" err="1"/>
              <a:t>necessario</a:t>
            </a:r>
            <a:r>
              <a:rPr lang="en-GB" dirty="0"/>
              <a:t>, </a:t>
            </a:r>
            <a:r>
              <a:rPr lang="en-GB" dirty="0" err="1"/>
              <a:t>della</a:t>
            </a:r>
            <a:r>
              <a:rPr lang="en-GB" dirty="0"/>
              <a:t> </a:t>
            </a:r>
            <a:r>
              <a:rPr lang="en-GB" u="sng" dirty="0" err="1"/>
              <a:t>scansione</a:t>
            </a:r>
            <a:r>
              <a:rPr lang="en-GB" u="sng" dirty="0"/>
              <a:t> </a:t>
            </a:r>
            <a:r>
              <a:rPr lang="en-GB" u="sng" dirty="0" err="1"/>
              <a:t>dei</a:t>
            </a:r>
            <a:br>
              <a:rPr lang="en-GB" u="sng" dirty="0"/>
            </a:br>
            <a:r>
              <a:rPr lang="en-GB" u="sng" dirty="0" err="1"/>
              <a:t>documenti</a:t>
            </a:r>
            <a:r>
              <a:rPr lang="en-GB" u="sng" dirty="0"/>
              <a:t> </a:t>
            </a:r>
            <a:r>
              <a:rPr lang="en-GB" u="sng" dirty="0" err="1"/>
              <a:t>cartacei</a:t>
            </a:r>
            <a:r>
              <a:rPr lang="en-GB" dirty="0"/>
              <a:t>;</a:t>
            </a:r>
          </a:p>
          <a:p>
            <a:pPr marL="742950" lvl="1" indent="-285750">
              <a:buFont typeface="Wingdings" panose="05000000000000000000" pitchFamily="2" charset="2"/>
              <a:buChar char="ü"/>
            </a:pPr>
            <a:r>
              <a:rPr lang="en-GB" dirty="0" err="1"/>
              <a:t>si</a:t>
            </a:r>
            <a:r>
              <a:rPr lang="en-GB" dirty="0"/>
              <a:t> </a:t>
            </a:r>
            <a:r>
              <a:rPr lang="en-GB" dirty="0" err="1"/>
              <a:t>occupa</a:t>
            </a:r>
            <a:r>
              <a:rPr lang="en-GB" dirty="0"/>
              <a:t> </a:t>
            </a:r>
            <a:r>
              <a:rPr lang="en-GB" dirty="0" err="1"/>
              <a:t>della</a:t>
            </a:r>
            <a:r>
              <a:rPr lang="en-GB" dirty="0"/>
              <a:t> </a:t>
            </a:r>
            <a:r>
              <a:rPr lang="en-GB" u="sng" dirty="0" err="1"/>
              <a:t>verifica</a:t>
            </a:r>
            <a:r>
              <a:rPr lang="en-GB" u="sng" dirty="0"/>
              <a:t> </a:t>
            </a:r>
            <a:r>
              <a:rPr lang="en-GB" u="sng" dirty="0" err="1"/>
              <a:t>dell’attendibilità</a:t>
            </a:r>
            <a:br>
              <a:rPr lang="en-GB" u="sng" dirty="0"/>
            </a:br>
            <a:r>
              <a:rPr lang="en-GB" u="sng" dirty="0" err="1"/>
              <a:t>dei</a:t>
            </a:r>
            <a:r>
              <a:rPr lang="en-GB" u="sng" dirty="0"/>
              <a:t> </a:t>
            </a:r>
            <a:r>
              <a:rPr lang="en-GB" u="sng" dirty="0" err="1"/>
              <a:t>documenti</a:t>
            </a:r>
            <a:r>
              <a:rPr lang="en-GB" dirty="0"/>
              <a:t>;</a:t>
            </a:r>
          </a:p>
          <a:p>
            <a:pPr marL="742950" lvl="1" indent="-285750">
              <a:buFont typeface="Wingdings" panose="05000000000000000000" pitchFamily="2" charset="2"/>
              <a:buChar char="ü"/>
            </a:pPr>
            <a:r>
              <a:rPr lang="en-GB" dirty="0" err="1"/>
              <a:t>si</a:t>
            </a:r>
            <a:r>
              <a:rPr lang="en-GB" dirty="0"/>
              <a:t> </a:t>
            </a:r>
            <a:r>
              <a:rPr lang="en-GB" dirty="0" err="1"/>
              <a:t>occupa</a:t>
            </a:r>
            <a:r>
              <a:rPr lang="en-GB" dirty="0"/>
              <a:t> </a:t>
            </a:r>
            <a:r>
              <a:rPr lang="en-GB" dirty="0" err="1"/>
              <a:t>della</a:t>
            </a:r>
            <a:r>
              <a:rPr lang="en-GB" dirty="0"/>
              <a:t> </a:t>
            </a:r>
            <a:r>
              <a:rPr lang="en-GB" u="sng" dirty="0" err="1"/>
              <a:t>trasmissione</a:t>
            </a:r>
            <a:r>
              <a:rPr lang="en-GB" u="sng" dirty="0"/>
              <a:t> </a:t>
            </a:r>
            <a:r>
              <a:rPr lang="en-GB" u="sng" dirty="0" err="1"/>
              <a:t>dei</a:t>
            </a:r>
            <a:r>
              <a:rPr lang="en-GB" u="sng" dirty="0"/>
              <a:t> </a:t>
            </a:r>
            <a:r>
              <a:rPr lang="en-GB" u="sng" dirty="0" err="1"/>
              <a:t>documenti</a:t>
            </a:r>
            <a:br>
              <a:rPr lang="en-GB" u="sng" dirty="0"/>
            </a:br>
            <a:r>
              <a:rPr lang="en-GB" u="sng" dirty="0" err="1"/>
              <a:t>digitali</a:t>
            </a:r>
            <a:r>
              <a:rPr lang="en-GB" dirty="0"/>
              <a:t> al </a:t>
            </a:r>
            <a:r>
              <a:rPr lang="en-GB" dirty="0" err="1"/>
              <a:t>Gestore</a:t>
            </a:r>
            <a:r>
              <a:rPr lang="en-GB" dirty="0"/>
              <a:t> </a:t>
            </a:r>
            <a:r>
              <a:rPr lang="en-GB" dirty="0" err="1"/>
              <a:t>dei</a:t>
            </a:r>
            <a:r>
              <a:rPr lang="en-GB" dirty="0"/>
              <a:t> </a:t>
            </a:r>
            <a:r>
              <a:rPr lang="en-GB" dirty="0" err="1"/>
              <a:t>Documenti</a:t>
            </a:r>
            <a:r>
              <a:rPr lang="en-GB" dirty="0"/>
              <a:t>.</a:t>
            </a:r>
          </a:p>
          <a:p>
            <a:pPr marL="285750" indent="-285750">
              <a:buFont typeface="Arial" panose="020B0604020202020204" pitchFamily="34" charset="0"/>
              <a:buChar char="•"/>
            </a:pPr>
            <a:r>
              <a:rPr lang="en-GB" dirty="0"/>
              <a:t>il </a:t>
            </a:r>
            <a:r>
              <a:rPr lang="en-GB" b="1" dirty="0" err="1"/>
              <a:t>Gestore</a:t>
            </a:r>
            <a:r>
              <a:rPr lang="en-GB" b="1" dirty="0"/>
              <a:t> </a:t>
            </a:r>
            <a:r>
              <a:rPr lang="en-GB" b="1" dirty="0" err="1"/>
              <a:t>dei</a:t>
            </a:r>
            <a:r>
              <a:rPr lang="en-GB" b="1" dirty="0"/>
              <a:t> </a:t>
            </a:r>
            <a:r>
              <a:rPr lang="en-GB" b="1" dirty="0" err="1"/>
              <a:t>Documenti</a:t>
            </a:r>
            <a:endParaRPr lang="en-GB" b="1" dirty="0"/>
          </a:p>
          <a:p>
            <a:pPr marL="742950" lvl="1" indent="-285750">
              <a:buFont typeface="Wingdings" panose="05000000000000000000" pitchFamily="2" charset="2"/>
              <a:buChar char="ü"/>
            </a:pPr>
            <a:r>
              <a:rPr lang="en-GB" dirty="0" err="1"/>
              <a:t>si</a:t>
            </a:r>
            <a:r>
              <a:rPr lang="en-GB" dirty="0"/>
              <a:t> </a:t>
            </a:r>
            <a:r>
              <a:rPr lang="en-GB" dirty="0" err="1"/>
              <a:t>occupa</a:t>
            </a:r>
            <a:r>
              <a:rPr lang="en-GB" dirty="0"/>
              <a:t> </a:t>
            </a:r>
            <a:r>
              <a:rPr lang="en-GB" dirty="0" err="1"/>
              <a:t>della</a:t>
            </a:r>
            <a:r>
              <a:rPr lang="en-GB" dirty="0"/>
              <a:t> </a:t>
            </a:r>
            <a:r>
              <a:rPr lang="en-GB" u="sng" dirty="0" err="1"/>
              <a:t>lavorazione</a:t>
            </a:r>
            <a:r>
              <a:rPr lang="en-GB" u="sng" dirty="0"/>
              <a:t> </a:t>
            </a:r>
            <a:r>
              <a:rPr lang="en-GB" u="sng" dirty="0" err="1"/>
              <a:t>dei</a:t>
            </a:r>
            <a:r>
              <a:rPr lang="en-GB" u="sng" dirty="0"/>
              <a:t> </a:t>
            </a:r>
            <a:r>
              <a:rPr lang="en-GB" u="sng" dirty="0" err="1"/>
              <a:t>documenti</a:t>
            </a:r>
            <a:r>
              <a:rPr lang="en-GB" dirty="0"/>
              <a:t>;</a:t>
            </a:r>
          </a:p>
          <a:p>
            <a:pPr marL="742950" lvl="1" indent="-285750">
              <a:buFont typeface="Wingdings" panose="05000000000000000000" pitchFamily="2" charset="2"/>
              <a:buChar char="ü"/>
            </a:pPr>
            <a:r>
              <a:rPr lang="en-GB" dirty="0" err="1"/>
              <a:t>si</a:t>
            </a:r>
            <a:r>
              <a:rPr lang="en-GB" dirty="0"/>
              <a:t> </a:t>
            </a:r>
            <a:r>
              <a:rPr lang="en-GB" dirty="0" err="1"/>
              <a:t>occupa</a:t>
            </a:r>
            <a:r>
              <a:rPr lang="en-GB" dirty="0"/>
              <a:t> </a:t>
            </a:r>
            <a:r>
              <a:rPr lang="en-GB" dirty="0" err="1"/>
              <a:t>dell’</a:t>
            </a:r>
            <a:r>
              <a:rPr lang="en-GB" u="sng" dirty="0" err="1"/>
              <a:t>organizzazione</a:t>
            </a:r>
            <a:r>
              <a:rPr lang="en-GB" u="sng" dirty="0"/>
              <a:t> </a:t>
            </a:r>
            <a:r>
              <a:rPr lang="en-GB" u="sng" dirty="0" err="1"/>
              <a:t>dei</a:t>
            </a:r>
            <a:br>
              <a:rPr lang="en-GB" u="sng" dirty="0"/>
            </a:br>
            <a:r>
              <a:rPr lang="en-GB" u="sng" dirty="0" err="1"/>
              <a:t>documenti</a:t>
            </a:r>
            <a:r>
              <a:rPr lang="en-GB" dirty="0"/>
              <a:t>.</a:t>
            </a:r>
          </a:p>
        </p:txBody>
      </p:sp>
    </p:spTree>
    <p:extLst>
      <p:ext uri="{BB962C8B-B14F-4D97-AF65-F5344CB8AC3E}">
        <p14:creationId xmlns:p14="http://schemas.microsoft.com/office/powerpoint/2010/main" val="620826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BAA63F3-087B-FF36-D26D-1AE3D0CEC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37" y="-84203"/>
            <a:ext cx="12326737" cy="6942203"/>
          </a:xfrm>
          <a:prstGeom prst="rect">
            <a:avLst/>
          </a:prstGeom>
        </p:spPr>
      </p:pic>
      <p:sp>
        <p:nvSpPr>
          <p:cNvPr id="13" name="Slide Number Placeholder 5">
            <a:extLst>
              <a:ext uri="{FF2B5EF4-FFF2-40B4-BE49-F238E27FC236}">
                <a16:creationId xmlns:a16="http://schemas.microsoft.com/office/drawing/2014/main" id="{3646839B-EABC-0118-E1D1-E8F10B764E64}"/>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9D9EB3"/>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9D9EB3"/>
              </a:solidFill>
              <a:effectLst/>
              <a:uLnTx/>
              <a:uFillTx/>
              <a:latin typeface="Calibri" panose="020F0502020204030204"/>
              <a:ea typeface="+mn-ea"/>
              <a:cs typeface="+mn-cs"/>
            </a:endParaRPr>
          </a:p>
        </p:txBody>
      </p:sp>
      <p:sp>
        <p:nvSpPr>
          <p:cNvPr id="14" name="CasellaDiTesto 13">
            <a:extLst>
              <a:ext uri="{FF2B5EF4-FFF2-40B4-BE49-F238E27FC236}">
                <a16:creationId xmlns:a16="http://schemas.microsoft.com/office/drawing/2014/main" id="{CC7BF545-CE9C-0FB2-F7B8-3557312C1221}"/>
              </a:ext>
            </a:extLst>
          </p:cNvPr>
          <p:cNvSpPr txBox="1"/>
          <p:nvPr/>
        </p:nvSpPr>
        <p:spPr>
          <a:xfrm>
            <a:off x="58488" y="714372"/>
            <a:ext cx="15867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800" b="1" dirty="0">
                <a:solidFill>
                  <a:prstClr val="white"/>
                </a:solidFill>
                <a:latin typeface="Calibri" panose="020F0502020204030204"/>
              </a:rPr>
              <a:t>Contest 1</a:t>
            </a:r>
            <a:endParaRPr kumimoji="0" lang="it-IT"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B8DB0CE6-66FD-83D4-C1F9-37D279170C05}"/>
              </a:ext>
            </a:extLst>
          </p:cNvPr>
          <p:cNvSpPr txBox="1">
            <a:spLocks/>
          </p:cNvSpPr>
          <p:nvPr/>
        </p:nvSpPr>
        <p:spPr>
          <a:xfrm>
            <a:off x="2781300" y="-32149"/>
            <a:ext cx="104902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b="1" i="0" u="none" strike="noStrike" kern="1200" cap="all" spc="0" normalizeH="0" baseline="0" noProof="0" dirty="0">
                <a:ln>
                  <a:noFill/>
                </a:ln>
                <a:solidFill>
                  <a:prstClr val="white"/>
                </a:solidFill>
                <a:effectLst/>
                <a:uLnTx/>
                <a:uFillTx/>
                <a:latin typeface="Calibri Light" panose="020F0302020204030204"/>
                <a:ea typeface="+mj-ea"/>
                <a:cs typeface="+mj-cs"/>
              </a:rPr>
              <a:t>MODELLAZIONE DI SISTEMI INFORMATIVI</a:t>
            </a:r>
            <a:endParaRPr kumimoji="0" lang="en-US"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24" name="Immagine 23">
            <a:extLst>
              <a:ext uri="{FF2B5EF4-FFF2-40B4-BE49-F238E27FC236}">
                <a16:creationId xmlns:a16="http://schemas.microsoft.com/office/drawing/2014/main" id="{236F3CC9-96F8-6566-CB56-BDC87075B3B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sp>
        <p:nvSpPr>
          <p:cNvPr id="4" name="Subtitle 12">
            <a:extLst>
              <a:ext uri="{FF2B5EF4-FFF2-40B4-BE49-F238E27FC236}">
                <a16:creationId xmlns:a16="http://schemas.microsoft.com/office/drawing/2014/main" id="{B1A07934-0E4F-2FD0-5F79-4614B4E5D464}"/>
              </a:ext>
            </a:extLst>
          </p:cNvPr>
          <p:cNvSpPr txBox="1">
            <a:spLocks/>
          </p:cNvSpPr>
          <p:nvPr/>
        </p:nvSpPr>
        <p:spPr>
          <a:xfrm>
            <a:off x="5798127" y="912177"/>
            <a:ext cx="6234544" cy="7144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1800" b="1" kern="1200" cap="none" spc="0" normalizeH="0" baseline="0" noProof="0" dirty="0">
                <a:ln>
                  <a:noFill/>
                </a:ln>
                <a:solidFill>
                  <a:schemeClr val="bg1"/>
                </a:solidFill>
                <a:uLnTx/>
                <a:uFillTx/>
                <a:latin typeface="Calibri" panose="020F0502020204030204" pitchFamily="34" charset="0"/>
                <a:ea typeface="+mn-ea"/>
                <a:cs typeface="+mn-cs"/>
              </a:rPr>
              <a:t>MODELLAZIONE FLUSSO ATTIVITA’ E DATI – ACTIVITY DIAGRAM</a:t>
            </a:r>
            <a:endPar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pic>
        <p:nvPicPr>
          <p:cNvPr id="5" name="Immagine 4">
            <a:extLst>
              <a:ext uri="{FF2B5EF4-FFF2-40B4-BE49-F238E27FC236}">
                <a16:creationId xmlns:a16="http://schemas.microsoft.com/office/drawing/2014/main" id="{CC871943-3ADB-5346-74E2-6289D8260F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4657" y="1777462"/>
            <a:ext cx="5808014" cy="4578888"/>
          </a:xfrm>
          <a:prstGeom prst="rect">
            <a:avLst/>
          </a:prstGeom>
        </p:spPr>
      </p:pic>
      <p:sp>
        <p:nvSpPr>
          <p:cNvPr id="2" name="CasellaDiTesto 1">
            <a:extLst>
              <a:ext uri="{FF2B5EF4-FFF2-40B4-BE49-F238E27FC236}">
                <a16:creationId xmlns:a16="http://schemas.microsoft.com/office/drawing/2014/main" id="{06C1748F-A14B-456F-8AAC-B02991DB04AB}"/>
              </a:ext>
            </a:extLst>
          </p:cNvPr>
          <p:cNvSpPr txBox="1"/>
          <p:nvPr/>
        </p:nvSpPr>
        <p:spPr>
          <a:xfrm>
            <a:off x="159329" y="1777462"/>
            <a:ext cx="6151877" cy="4401205"/>
          </a:xfrm>
          <a:prstGeom prst="rect">
            <a:avLst/>
          </a:prstGeom>
          <a:noFill/>
        </p:spPr>
        <p:txBody>
          <a:bodyPr wrap="none" rtlCol="0">
            <a:spAutoFit/>
          </a:bodyPr>
          <a:lstStyle/>
          <a:p>
            <a:pPr algn="l"/>
            <a:r>
              <a:rPr lang="it-IT" sz="2000" i="0" u="none" strike="noStrike" baseline="0" dirty="0">
                <a:latin typeface="NimbusRomNo9L-Regu"/>
              </a:rPr>
              <a:t>Al </a:t>
            </a:r>
            <a:r>
              <a:rPr lang="it-IT" sz="2000" dirty="0">
                <a:latin typeface="NimbusRomNo9L-Regu"/>
              </a:rPr>
              <a:t>fine di</a:t>
            </a:r>
            <a:r>
              <a:rPr lang="it-IT" sz="2000" i="0" u="none" strike="noStrike" baseline="0" dirty="0">
                <a:latin typeface="NimbusRomNo9L-Regu"/>
              </a:rPr>
              <a:t> definire le attivit</a:t>
            </a:r>
            <a:r>
              <a:rPr lang="it-IT" sz="2000" dirty="0">
                <a:latin typeface="NimbusRomNo9L-Regu"/>
              </a:rPr>
              <a:t>à</a:t>
            </a:r>
            <a:r>
              <a:rPr lang="it-IT" sz="2000" i="0" u="none" strike="noStrike" baseline="0" dirty="0">
                <a:latin typeface="NimbusRomNo9L-Regu"/>
              </a:rPr>
              <a:t> da svolgere per realizzare una</a:t>
            </a:r>
          </a:p>
          <a:p>
            <a:pPr algn="l"/>
            <a:r>
              <a:rPr lang="it-IT" sz="2000" dirty="0">
                <a:latin typeface="NimbusRomNo9L-Regu"/>
              </a:rPr>
              <a:t>d</a:t>
            </a:r>
            <a:r>
              <a:rPr lang="it-IT" sz="2000" i="0" u="none" strike="noStrike" baseline="0" dirty="0">
                <a:latin typeface="NimbusRomNo9L-Regu"/>
              </a:rPr>
              <a:t>ata</a:t>
            </a:r>
            <a:r>
              <a:rPr lang="it-IT" sz="2000" dirty="0">
                <a:latin typeface="NimbusRomNo9L-Regu"/>
              </a:rPr>
              <a:t> f</a:t>
            </a:r>
            <a:r>
              <a:rPr lang="it-IT" sz="2000" i="0" u="none" strike="noStrike" baseline="0" dirty="0">
                <a:latin typeface="NimbusRomNo9L-Regu"/>
              </a:rPr>
              <a:t>unzionalità abbiamo utilizzato gli Activity </a:t>
            </a:r>
            <a:r>
              <a:rPr lang="it-IT" sz="2000" i="0" u="none" strike="noStrike" baseline="0" dirty="0" err="1">
                <a:latin typeface="NimbusRomNo9L-Regu"/>
              </a:rPr>
              <a:t>Diagram</a:t>
            </a:r>
            <a:endParaRPr lang="it-IT" sz="2000" dirty="0">
              <a:latin typeface="NimbusRomNo9L-Regu"/>
            </a:endParaRPr>
          </a:p>
          <a:p>
            <a:pPr algn="l"/>
            <a:r>
              <a:rPr lang="it-IT" sz="2000" i="0" u="none" strike="noStrike" baseline="0" dirty="0">
                <a:latin typeface="NimbusRomNo9L-Regu"/>
              </a:rPr>
              <a:t>che ben si </a:t>
            </a:r>
            <a:r>
              <a:rPr lang="it-IT" sz="2000" dirty="0">
                <a:latin typeface="NimbusRomNo9L-Regu"/>
              </a:rPr>
              <a:t>a</a:t>
            </a:r>
            <a:r>
              <a:rPr lang="it-IT" sz="2000" i="0" u="none" strike="noStrike" baseline="0" dirty="0">
                <a:latin typeface="NimbusRomNo9L-Regu"/>
              </a:rPr>
              <a:t>dattano per la descrizione proprio dei</a:t>
            </a:r>
          </a:p>
          <a:p>
            <a:pPr algn="l"/>
            <a:r>
              <a:rPr lang="it-IT" sz="2000" dirty="0">
                <a:latin typeface="NimbusRomNo9L-Regu"/>
              </a:rPr>
              <a:t>p</a:t>
            </a:r>
            <a:r>
              <a:rPr lang="it-IT" sz="2000" i="0" u="none" strike="noStrike" baseline="0" dirty="0">
                <a:latin typeface="NimbusRomNo9L-Regu"/>
              </a:rPr>
              <a:t>rocessi</a:t>
            </a:r>
            <a:r>
              <a:rPr lang="it-IT" sz="2000" dirty="0">
                <a:latin typeface="NimbusRomNo9L-Regu"/>
              </a:rPr>
              <a:t> </a:t>
            </a:r>
            <a:r>
              <a:rPr lang="it-IT" sz="2000" i="0" u="none" strike="noStrike" baseline="0" dirty="0">
                <a:latin typeface="NimbusRomNo9L-Regu"/>
              </a:rPr>
              <a:t>aziendali.</a:t>
            </a:r>
          </a:p>
          <a:p>
            <a:pPr algn="l"/>
            <a:endParaRPr lang="it-IT" sz="2000" i="0" u="none" strike="noStrike" baseline="0" dirty="0">
              <a:latin typeface="NimbusRomNo9L-Regu"/>
            </a:endParaRPr>
          </a:p>
          <a:p>
            <a:pPr algn="l"/>
            <a:r>
              <a:rPr lang="it-IT" sz="2000" dirty="0">
                <a:latin typeface="NimbusRomNo9L-Regu"/>
              </a:rPr>
              <a:t>Le diverse attività sequenziali che portano dalla presa in</a:t>
            </a:r>
          </a:p>
          <a:p>
            <a:pPr algn="l"/>
            <a:r>
              <a:rPr lang="it-IT" sz="2000" dirty="0">
                <a:latin typeface="NimbusRomNo9L-Regu"/>
              </a:rPr>
              <a:t>carico di un documento alla sua completa digitalizzazione</a:t>
            </a:r>
          </a:p>
          <a:p>
            <a:pPr algn="l"/>
            <a:r>
              <a:rPr lang="it-IT" sz="2000" dirty="0">
                <a:latin typeface="NimbusRomNo9L-Regu"/>
              </a:rPr>
              <a:t>ed archiviazione si alternano ad alcuni punti in cui viene</a:t>
            </a:r>
          </a:p>
          <a:p>
            <a:pPr algn="l"/>
            <a:r>
              <a:rPr lang="it-IT" sz="2000" dirty="0">
                <a:latin typeface="NimbusRomNo9L-Regu"/>
              </a:rPr>
              <a:t>verificata una certa condizione.</a:t>
            </a:r>
          </a:p>
          <a:p>
            <a:pPr algn="l"/>
            <a:endParaRPr lang="it-IT" sz="2000" dirty="0">
              <a:latin typeface="NimbusRomNo9L-Regu"/>
            </a:endParaRPr>
          </a:p>
          <a:p>
            <a:pPr algn="l"/>
            <a:r>
              <a:rPr lang="it-IT" sz="2000" dirty="0">
                <a:latin typeface="NimbusRomNo9L-Regu"/>
              </a:rPr>
              <a:t>Inoltre, notiamo la presenza di due </a:t>
            </a:r>
            <a:r>
              <a:rPr lang="it-IT" sz="2000" i="1" dirty="0" err="1">
                <a:latin typeface="NimbusRomNo9L-Regu"/>
              </a:rPr>
              <a:t>swimlane</a:t>
            </a:r>
            <a:r>
              <a:rPr lang="it-IT" sz="2000" i="1" dirty="0">
                <a:latin typeface="NimbusRomNo9L-Regu"/>
              </a:rPr>
              <a:t>, </a:t>
            </a:r>
            <a:r>
              <a:rPr lang="it-IT" sz="2000" dirty="0">
                <a:latin typeface="NimbusRomNo9L-Regu"/>
              </a:rPr>
              <a:t>una per</a:t>
            </a:r>
          </a:p>
          <a:p>
            <a:pPr algn="l"/>
            <a:r>
              <a:rPr lang="it-IT" sz="2000" dirty="0">
                <a:latin typeface="NimbusRomNo9L-Regu"/>
              </a:rPr>
              <a:t>entrambi gli attori mostrati nel precedente Diagramma</a:t>
            </a:r>
          </a:p>
          <a:p>
            <a:pPr algn="l"/>
            <a:r>
              <a:rPr lang="it-IT" sz="2000" dirty="0">
                <a:latin typeface="NimbusRomNo9L-Regu"/>
              </a:rPr>
              <a:t>dei Casi d’Uso e che definiscono </a:t>
            </a:r>
            <a:r>
              <a:rPr lang="it-IT" sz="2000" i="0" u="none" strike="noStrike" baseline="0" dirty="0">
                <a:latin typeface="NimbusRomNo9L-Regu"/>
              </a:rPr>
              <a:t>l’attore responsabile di</a:t>
            </a:r>
          </a:p>
          <a:p>
            <a:pPr algn="l"/>
            <a:r>
              <a:rPr lang="it-IT" sz="2000" dirty="0">
                <a:latin typeface="NimbusRomNo9L-Regu"/>
              </a:rPr>
              <a:t>u</a:t>
            </a:r>
            <a:r>
              <a:rPr lang="it-IT" sz="2000" i="0" u="none" strike="noStrike" baseline="0" dirty="0">
                <a:latin typeface="NimbusRomNo9L-Regu"/>
              </a:rPr>
              <a:t>na determinata attivit</a:t>
            </a:r>
            <a:r>
              <a:rPr lang="it-IT" sz="2000" dirty="0">
                <a:latin typeface="NimbusRomNo9L-Regu"/>
              </a:rPr>
              <a:t>à.</a:t>
            </a:r>
            <a:endParaRPr lang="it-IT" sz="2000" i="1" dirty="0">
              <a:latin typeface="NimbusRomNo9L-Regu"/>
            </a:endParaRPr>
          </a:p>
        </p:txBody>
      </p:sp>
    </p:spTree>
    <p:extLst>
      <p:ext uri="{BB962C8B-B14F-4D97-AF65-F5344CB8AC3E}">
        <p14:creationId xmlns:p14="http://schemas.microsoft.com/office/powerpoint/2010/main" val="202249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BAA63F3-087B-FF36-D26D-1AE3D0CEC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37" y="-84203"/>
            <a:ext cx="12326737" cy="6942203"/>
          </a:xfrm>
          <a:prstGeom prst="rect">
            <a:avLst/>
          </a:prstGeom>
        </p:spPr>
      </p:pic>
      <p:sp>
        <p:nvSpPr>
          <p:cNvPr id="13" name="Slide Number Placeholder 5">
            <a:extLst>
              <a:ext uri="{FF2B5EF4-FFF2-40B4-BE49-F238E27FC236}">
                <a16:creationId xmlns:a16="http://schemas.microsoft.com/office/drawing/2014/main" id="{3646839B-EABC-0118-E1D1-E8F10B764E64}"/>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9D9EB3"/>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9D9EB3"/>
              </a:solidFill>
              <a:effectLst/>
              <a:uLnTx/>
              <a:uFillTx/>
              <a:latin typeface="Calibri" panose="020F0502020204030204"/>
              <a:ea typeface="+mn-ea"/>
              <a:cs typeface="+mn-cs"/>
            </a:endParaRPr>
          </a:p>
        </p:txBody>
      </p:sp>
      <p:sp>
        <p:nvSpPr>
          <p:cNvPr id="14" name="CasellaDiTesto 13">
            <a:extLst>
              <a:ext uri="{FF2B5EF4-FFF2-40B4-BE49-F238E27FC236}">
                <a16:creationId xmlns:a16="http://schemas.microsoft.com/office/drawing/2014/main" id="{CC7BF545-CE9C-0FB2-F7B8-3557312C1221}"/>
              </a:ext>
            </a:extLst>
          </p:cNvPr>
          <p:cNvSpPr txBox="1"/>
          <p:nvPr/>
        </p:nvSpPr>
        <p:spPr>
          <a:xfrm>
            <a:off x="58488" y="714372"/>
            <a:ext cx="15867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800" b="1" dirty="0">
                <a:solidFill>
                  <a:prstClr val="white"/>
                </a:solidFill>
                <a:latin typeface="Calibri" panose="020F0502020204030204"/>
              </a:rPr>
              <a:t>Contest 1</a:t>
            </a:r>
            <a:endParaRPr kumimoji="0" lang="it-IT"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B8DB0CE6-66FD-83D4-C1F9-37D279170C05}"/>
              </a:ext>
            </a:extLst>
          </p:cNvPr>
          <p:cNvSpPr txBox="1">
            <a:spLocks/>
          </p:cNvSpPr>
          <p:nvPr/>
        </p:nvSpPr>
        <p:spPr>
          <a:xfrm>
            <a:off x="2781300" y="-32149"/>
            <a:ext cx="104902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b="1" i="0" u="none" strike="noStrike" kern="1200" cap="all" spc="0" normalizeH="0" baseline="0" noProof="0" dirty="0">
                <a:ln>
                  <a:noFill/>
                </a:ln>
                <a:solidFill>
                  <a:prstClr val="white"/>
                </a:solidFill>
                <a:effectLst/>
                <a:uLnTx/>
                <a:uFillTx/>
                <a:latin typeface="Calibri Light" panose="020F0302020204030204"/>
                <a:ea typeface="+mj-ea"/>
                <a:cs typeface="+mj-cs"/>
              </a:rPr>
              <a:t>MODELLAZIONE DI SISTEMI INFORMATIVI</a:t>
            </a:r>
            <a:endParaRPr kumimoji="0" lang="en-US"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24" name="Immagine 23">
            <a:extLst>
              <a:ext uri="{FF2B5EF4-FFF2-40B4-BE49-F238E27FC236}">
                <a16:creationId xmlns:a16="http://schemas.microsoft.com/office/drawing/2014/main" id="{236F3CC9-96F8-6566-CB56-BDC87075B3B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sp>
        <p:nvSpPr>
          <p:cNvPr id="4" name="Subtitle 12">
            <a:extLst>
              <a:ext uri="{FF2B5EF4-FFF2-40B4-BE49-F238E27FC236}">
                <a16:creationId xmlns:a16="http://schemas.microsoft.com/office/drawing/2014/main" id="{B1A07934-0E4F-2FD0-5F79-4614B4E5D464}"/>
              </a:ext>
            </a:extLst>
          </p:cNvPr>
          <p:cNvSpPr txBox="1">
            <a:spLocks/>
          </p:cNvSpPr>
          <p:nvPr/>
        </p:nvSpPr>
        <p:spPr>
          <a:xfrm>
            <a:off x="5422900" y="912177"/>
            <a:ext cx="6609771" cy="7144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1800" b="1" kern="1200" cap="none" spc="0" normalizeH="0" baseline="0" noProof="0" dirty="0">
                <a:ln>
                  <a:noFill/>
                </a:ln>
                <a:solidFill>
                  <a:schemeClr val="bg1"/>
                </a:solidFill>
                <a:uLnTx/>
                <a:uFillTx/>
                <a:latin typeface="Calibri" panose="020F0502020204030204" pitchFamily="34" charset="0"/>
                <a:ea typeface="+mn-ea"/>
                <a:cs typeface="+mn-cs"/>
              </a:rPr>
              <a:t>MODELLAZIONE FLUSSO ATTIVITA’ E DATI – DATA FLOW DIAGRAM</a:t>
            </a:r>
            <a:endPar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pic>
        <p:nvPicPr>
          <p:cNvPr id="6" name="Immagine 5">
            <a:extLst>
              <a:ext uri="{FF2B5EF4-FFF2-40B4-BE49-F238E27FC236}">
                <a16:creationId xmlns:a16="http://schemas.microsoft.com/office/drawing/2014/main" id="{9CA92D9C-726C-E6F3-00F1-BA4E71EFDE0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33962" y="1776000"/>
            <a:ext cx="6798709" cy="4443825"/>
          </a:xfrm>
          <a:prstGeom prst="rect">
            <a:avLst/>
          </a:prstGeom>
        </p:spPr>
      </p:pic>
      <p:sp>
        <p:nvSpPr>
          <p:cNvPr id="2" name="CasellaDiTesto 1">
            <a:extLst>
              <a:ext uri="{FF2B5EF4-FFF2-40B4-BE49-F238E27FC236}">
                <a16:creationId xmlns:a16="http://schemas.microsoft.com/office/drawing/2014/main" id="{DA078D6F-B90B-B029-7986-1E79C7CF1035}"/>
              </a:ext>
            </a:extLst>
          </p:cNvPr>
          <p:cNvSpPr txBox="1"/>
          <p:nvPr/>
        </p:nvSpPr>
        <p:spPr>
          <a:xfrm>
            <a:off x="159328" y="1764263"/>
            <a:ext cx="5074633" cy="4524315"/>
          </a:xfrm>
          <a:prstGeom prst="rect">
            <a:avLst/>
          </a:prstGeom>
          <a:noFill/>
        </p:spPr>
        <p:txBody>
          <a:bodyPr wrap="square" rtlCol="0">
            <a:spAutoFit/>
          </a:bodyPr>
          <a:lstStyle/>
          <a:p>
            <a:pPr algn="l"/>
            <a:r>
              <a:rPr lang="it-IT" sz="1800" b="0" i="0" u="none" strike="noStrike" baseline="0" dirty="0">
                <a:latin typeface="NimbusRomNo9L-Regu"/>
              </a:rPr>
              <a:t>Il </a:t>
            </a:r>
            <a:r>
              <a:rPr lang="it-IT" sz="1800" b="1" i="0" u="none" strike="noStrike" baseline="0" dirty="0">
                <a:latin typeface="NimbusRomNo9L-Regu"/>
              </a:rPr>
              <a:t>DFD</a:t>
            </a:r>
            <a:r>
              <a:rPr lang="it-IT" sz="1800" b="0" i="0" u="none" strike="noStrike" baseline="0" dirty="0">
                <a:latin typeface="NimbusRomNo9L-Regu"/>
              </a:rPr>
              <a:t>, in abbinamento con i diagrammi ER, viene utilizzato per la progettazione di dati e funzioni all’interno di un SI. </a:t>
            </a:r>
            <a:r>
              <a:rPr lang="it-IT" sz="1800" b="1" i="0" u="none" strike="noStrike" baseline="0" dirty="0">
                <a:latin typeface="NimbusRomNo9L-Regu"/>
              </a:rPr>
              <a:t>Con questi diagrammi non ci si focalizza sui flussi di controllo ma sui flussi di informazioni.</a:t>
            </a:r>
          </a:p>
          <a:p>
            <a:pPr algn="l"/>
            <a:r>
              <a:rPr lang="it-IT" dirty="0">
                <a:latin typeface="NimbusRomNo9L-Regu"/>
              </a:rPr>
              <a:t>Notiamo l’utilizzo di tutti i formalismi tipici del DFD:</a:t>
            </a:r>
          </a:p>
          <a:p>
            <a:pPr marL="285750" indent="-285750" algn="l">
              <a:buFont typeface="Arial" panose="020B0604020202020204" pitchFamily="34" charset="0"/>
              <a:buChar char="•"/>
            </a:pPr>
            <a:r>
              <a:rPr lang="it-IT" sz="1800" b="0" i="0" u="none" strike="noStrike" baseline="0" dirty="0">
                <a:latin typeface="NimbusRomNo9L-Regu"/>
              </a:rPr>
              <a:t>Processi;</a:t>
            </a:r>
            <a:endParaRPr lang="it-IT" dirty="0">
              <a:latin typeface="NimbusRomNo9L-Regu"/>
              <a:sym typeface="Wingdings" panose="05000000000000000000" pitchFamily="2" charset="2"/>
            </a:endParaRPr>
          </a:p>
          <a:p>
            <a:pPr marL="285750" indent="-285750" algn="l">
              <a:buFont typeface="Arial" panose="020B0604020202020204" pitchFamily="34" charset="0"/>
              <a:buChar char="•"/>
            </a:pPr>
            <a:r>
              <a:rPr lang="it-IT" sz="1800" b="0" i="0" u="none" strike="noStrike" baseline="0" dirty="0">
                <a:latin typeface="NimbusRomNo9L-Regu"/>
                <a:sym typeface="Wingdings" panose="05000000000000000000" pitchFamily="2" charset="2"/>
              </a:rPr>
              <a:t>Agenti;</a:t>
            </a:r>
          </a:p>
          <a:p>
            <a:pPr marL="285750" indent="-285750" algn="l">
              <a:buFont typeface="Arial" panose="020B0604020202020204" pitchFamily="34" charset="0"/>
              <a:buChar char="•"/>
            </a:pPr>
            <a:r>
              <a:rPr lang="it-IT" dirty="0">
                <a:latin typeface="NimbusRomNo9L-Regu"/>
                <a:sym typeface="Wingdings" panose="05000000000000000000" pitchFamily="2" charset="2"/>
              </a:rPr>
              <a:t>Flussi di dati;</a:t>
            </a:r>
          </a:p>
          <a:p>
            <a:pPr marL="285750" indent="-285750" algn="l">
              <a:buFont typeface="Arial" panose="020B0604020202020204" pitchFamily="34" charset="0"/>
              <a:buChar char="•"/>
            </a:pPr>
            <a:r>
              <a:rPr lang="it-IT" sz="1800" b="0" i="0" u="none" strike="noStrike" baseline="0" dirty="0">
                <a:latin typeface="NimbusRomNo9L-Regu"/>
                <a:sym typeface="Wingdings" panose="05000000000000000000" pitchFamily="2" charset="2"/>
              </a:rPr>
              <a:t>Depositi di dati (o archivi).</a:t>
            </a:r>
          </a:p>
          <a:p>
            <a:pPr marL="285750" indent="-285750" algn="l">
              <a:buFont typeface="Arial" panose="020B0604020202020204" pitchFamily="34" charset="0"/>
              <a:buChar char="•"/>
            </a:pPr>
            <a:endParaRPr lang="it-IT" sz="1800" b="0" i="0" u="none" strike="noStrike" baseline="0" dirty="0">
              <a:latin typeface="NimbusRomNo9L-Regu"/>
              <a:sym typeface="Wingdings" panose="05000000000000000000" pitchFamily="2" charset="2"/>
            </a:endParaRPr>
          </a:p>
          <a:p>
            <a:pPr algn="l"/>
            <a:r>
              <a:rPr lang="it-IT" sz="1800" b="0" i="0" u="none" strike="noStrike" baseline="0" dirty="0">
                <a:latin typeface="NimbusRomNo9L-Regu"/>
                <a:sym typeface="Wingdings" panose="05000000000000000000" pitchFamily="2" charset="2"/>
              </a:rPr>
              <a:t>In particolare, notiamo che una volta che l’ </a:t>
            </a:r>
            <a:r>
              <a:rPr lang="it-IT" sz="1800" b="1" i="0" u="none" strike="noStrike" baseline="0" dirty="0">
                <a:latin typeface="NimbusRomNo9L-Regu"/>
                <a:sym typeface="Wingdings" panose="05000000000000000000" pitchFamily="2" charset="2"/>
              </a:rPr>
              <a:t>Addetto alla Digitalizzazione</a:t>
            </a:r>
            <a:r>
              <a:rPr lang="it-IT" sz="1800" b="0" i="0" u="none" strike="noStrike" baseline="0" dirty="0">
                <a:latin typeface="NimbusRomNo9L-Regu"/>
                <a:sym typeface="Wingdings" panose="05000000000000000000" pitchFamily="2" charset="2"/>
              </a:rPr>
              <a:t> </a:t>
            </a:r>
            <a:r>
              <a:rPr lang="it-IT" sz="1800" b="0" i="0" u="sng" strike="noStrike" baseline="0" dirty="0">
                <a:latin typeface="NimbusRomNo9L-Regu"/>
                <a:sym typeface="Wingdings" panose="05000000000000000000" pitchFamily="2" charset="2"/>
              </a:rPr>
              <a:t>trasmette</a:t>
            </a:r>
            <a:r>
              <a:rPr lang="it-IT" sz="1800" b="0" i="0" u="none" strike="noStrike" baseline="0" dirty="0">
                <a:latin typeface="NimbusRomNo9L-Regu"/>
                <a:sym typeface="Wingdings" panose="05000000000000000000" pitchFamily="2" charset="2"/>
              </a:rPr>
              <a:t> il documento, questo viene rimosso dall’archivio dei </a:t>
            </a:r>
            <a:r>
              <a:rPr lang="it-IT" sz="1800" b="0" i="1" u="none" strike="noStrike" baseline="0" dirty="0">
                <a:latin typeface="NimbusRomNo9L-Regu"/>
                <a:sym typeface="Wingdings" panose="05000000000000000000" pitchFamily="2" charset="2"/>
              </a:rPr>
              <a:t>Documenti da Revisionare</a:t>
            </a:r>
            <a:r>
              <a:rPr lang="it-IT" sz="1800" b="0" i="0" u="none" strike="noStrike" baseline="0" dirty="0">
                <a:latin typeface="NimbusRomNo9L-Regu"/>
                <a:sym typeface="Wingdings" panose="05000000000000000000" pitchFamily="2" charset="2"/>
              </a:rPr>
              <a:t> e viene </a:t>
            </a:r>
            <a:r>
              <a:rPr lang="it-IT" sz="1800" b="0" i="0" u="sng" strike="noStrike" baseline="0" dirty="0">
                <a:latin typeface="NimbusRomNo9L-Regu"/>
                <a:sym typeface="Wingdings" panose="05000000000000000000" pitchFamily="2" charset="2"/>
              </a:rPr>
              <a:t>aggiunto</a:t>
            </a:r>
            <a:r>
              <a:rPr lang="it-IT" sz="1800" b="0" i="0" u="none" strike="noStrike" baseline="0" dirty="0">
                <a:latin typeface="NimbusRomNo9L-Regu"/>
                <a:sym typeface="Wingdings" panose="05000000000000000000" pitchFamily="2" charset="2"/>
              </a:rPr>
              <a:t>, invece, all’archivio dei </a:t>
            </a:r>
            <a:r>
              <a:rPr lang="it-IT" sz="1800" b="0" i="1" u="none" strike="noStrike" baseline="0" dirty="0">
                <a:latin typeface="NimbusRomNo9L-Regu"/>
                <a:sym typeface="Wingdings" panose="05000000000000000000" pitchFamily="2" charset="2"/>
              </a:rPr>
              <a:t>Documenti Digitalizzati e Verificati</a:t>
            </a:r>
            <a:r>
              <a:rPr lang="it-IT" sz="1800" b="0" i="0" u="none" strike="noStrike" baseline="0" dirty="0">
                <a:latin typeface="NimbusRomNo9L-Regu"/>
                <a:sym typeface="Wingdings" panose="05000000000000000000" pitchFamily="2" charset="2"/>
              </a:rPr>
              <a:t>.</a:t>
            </a:r>
            <a:endParaRPr lang="it-IT" sz="1800" b="0" i="0" u="none" strike="noStrike" baseline="0" dirty="0">
              <a:latin typeface="NimbusRomNo9L-Regu"/>
            </a:endParaRPr>
          </a:p>
        </p:txBody>
      </p:sp>
    </p:spTree>
    <p:extLst>
      <p:ext uri="{BB962C8B-B14F-4D97-AF65-F5344CB8AC3E}">
        <p14:creationId xmlns:p14="http://schemas.microsoft.com/office/powerpoint/2010/main" val="446331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BAA63F3-087B-FF36-D26D-1AE3D0CEC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37" y="-84203"/>
            <a:ext cx="12326737" cy="6942203"/>
          </a:xfrm>
          <a:prstGeom prst="rect">
            <a:avLst/>
          </a:prstGeom>
        </p:spPr>
      </p:pic>
      <p:sp>
        <p:nvSpPr>
          <p:cNvPr id="13" name="Slide Number Placeholder 5">
            <a:extLst>
              <a:ext uri="{FF2B5EF4-FFF2-40B4-BE49-F238E27FC236}">
                <a16:creationId xmlns:a16="http://schemas.microsoft.com/office/drawing/2014/main" id="{3646839B-EABC-0118-E1D1-E8F10B764E64}"/>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9D9EB3"/>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9D9EB3"/>
              </a:solidFill>
              <a:effectLst/>
              <a:uLnTx/>
              <a:uFillTx/>
              <a:latin typeface="Calibri" panose="020F0502020204030204"/>
              <a:ea typeface="+mn-ea"/>
              <a:cs typeface="+mn-cs"/>
            </a:endParaRPr>
          </a:p>
        </p:txBody>
      </p:sp>
      <p:sp>
        <p:nvSpPr>
          <p:cNvPr id="14" name="CasellaDiTesto 13">
            <a:extLst>
              <a:ext uri="{FF2B5EF4-FFF2-40B4-BE49-F238E27FC236}">
                <a16:creationId xmlns:a16="http://schemas.microsoft.com/office/drawing/2014/main" id="{CC7BF545-CE9C-0FB2-F7B8-3557312C1221}"/>
              </a:ext>
            </a:extLst>
          </p:cNvPr>
          <p:cNvSpPr txBox="1"/>
          <p:nvPr/>
        </p:nvSpPr>
        <p:spPr>
          <a:xfrm>
            <a:off x="58488" y="714372"/>
            <a:ext cx="15867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800" b="1" dirty="0">
                <a:solidFill>
                  <a:prstClr val="white"/>
                </a:solidFill>
                <a:latin typeface="Calibri" panose="020F0502020204030204"/>
              </a:rPr>
              <a:t>Contest 1</a:t>
            </a:r>
            <a:endParaRPr kumimoji="0" lang="it-IT"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B8DB0CE6-66FD-83D4-C1F9-37D279170C05}"/>
              </a:ext>
            </a:extLst>
          </p:cNvPr>
          <p:cNvSpPr txBox="1">
            <a:spLocks/>
          </p:cNvSpPr>
          <p:nvPr/>
        </p:nvSpPr>
        <p:spPr>
          <a:xfrm>
            <a:off x="2781300" y="-32149"/>
            <a:ext cx="104902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b="1" i="0" u="none" strike="noStrike" kern="1200" cap="all" spc="0" normalizeH="0" baseline="0" noProof="0" dirty="0">
                <a:ln>
                  <a:noFill/>
                </a:ln>
                <a:solidFill>
                  <a:prstClr val="white"/>
                </a:solidFill>
                <a:effectLst/>
                <a:uLnTx/>
                <a:uFillTx/>
                <a:latin typeface="Calibri Light" panose="020F0302020204030204"/>
                <a:ea typeface="+mj-ea"/>
                <a:cs typeface="+mj-cs"/>
              </a:rPr>
              <a:t>MODELLAZIONE DI SISTEMI INFORMATIVI</a:t>
            </a:r>
            <a:endParaRPr kumimoji="0" lang="en-US"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24" name="Immagine 23">
            <a:extLst>
              <a:ext uri="{FF2B5EF4-FFF2-40B4-BE49-F238E27FC236}">
                <a16:creationId xmlns:a16="http://schemas.microsoft.com/office/drawing/2014/main" id="{236F3CC9-96F8-6566-CB56-BDC87075B3B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sp>
        <p:nvSpPr>
          <p:cNvPr id="4" name="Subtitle 12">
            <a:extLst>
              <a:ext uri="{FF2B5EF4-FFF2-40B4-BE49-F238E27FC236}">
                <a16:creationId xmlns:a16="http://schemas.microsoft.com/office/drawing/2014/main" id="{B1A07934-0E4F-2FD0-5F79-4614B4E5D464}"/>
              </a:ext>
            </a:extLst>
          </p:cNvPr>
          <p:cNvSpPr txBox="1">
            <a:spLocks/>
          </p:cNvSpPr>
          <p:nvPr/>
        </p:nvSpPr>
        <p:spPr>
          <a:xfrm>
            <a:off x="5798127" y="912177"/>
            <a:ext cx="6234544" cy="7144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1800" b="1" kern="1200" cap="none" spc="0" normalizeH="0" baseline="0" noProof="0" dirty="0">
                <a:ln>
                  <a:noFill/>
                </a:ln>
                <a:solidFill>
                  <a:schemeClr val="bg1"/>
                </a:solidFill>
                <a:uLnTx/>
                <a:uFillTx/>
                <a:latin typeface="Calibri" panose="020F0502020204030204" pitchFamily="34" charset="0"/>
                <a:ea typeface="+mn-ea"/>
                <a:cs typeface="+mn-cs"/>
              </a:rPr>
              <a:t>MODELLAZIONE </a:t>
            </a:r>
            <a:r>
              <a:rPr lang="it-IT" sz="1800" b="1" dirty="0">
                <a:solidFill>
                  <a:schemeClr val="bg1"/>
                </a:solidFill>
                <a:latin typeface="Calibri" panose="020F0502020204030204" pitchFamily="34" charset="0"/>
              </a:rPr>
              <a:t>FUNZIONALITA</a:t>
            </a:r>
            <a:r>
              <a:rPr kumimoji="0" lang="it-IT" sz="1800" b="1" kern="1200" cap="none" spc="0" normalizeH="0" baseline="0" noProof="0" dirty="0">
                <a:ln>
                  <a:noFill/>
                </a:ln>
                <a:solidFill>
                  <a:schemeClr val="bg1"/>
                </a:solidFill>
                <a:uLnTx/>
                <a:uFillTx/>
                <a:latin typeface="Calibri" panose="020F0502020204030204" pitchFamily="34" charset="0"/>
                <a:ea typeface="+mn-ea"/>
                <a:cs typeface="+mn-cs"/>
              </a:rPr>
              <a:t>’ E DATI – ASSEMBLY LINES</a:t>
            </a:r>
            <a:endPar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pic>
        <p:nvPicPr>
          <p:cNvPr id="5" name="Immagine 4">
            <a:extLst>
              <a:ext uri="{FF2B5EF4-FFF2-40B4-BE49-F238E27FC236}">
                <a16:creationId xmlns:a16="http://schemas.microsoft.com/office/drawing/2014/main" id="{17534EBE-47E4-F518-B338-DC4165DCD3A4}"/>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75367" y="1979101"/>
            <a:ext cx="6816633" cy="4240724"/>
          </a:xfrm>
          <a:prstGeom prst="rect">
            <a:avLst/>
          </a:prstGeom>
        </p:spPr>
      </p:pic>
      <p:sp>
        <p:nvSpPr>
          <p:cNvPr id="2" name="CasellaDiTesto 1">
            <a:extLst>
              <a:ext uri="{FF2B5EF4-FFF2-40B4-BE49-F238E27FC236}">
                <a16:creationId xmlns:a16="http://schemas.microsoft.com/office/drawing/2014/main" id="{B32F50C3-ED84-2238-D1A3-41EFED71D74E}"/>
              </a:ext>
            </a:extLst>
          </p:cNvPr>
          <p:cNvSpPr txBox="1"/>
          <p:nvPr/>
        </p:nvSpPr>
        <p:spPr>
          <a:xfrm>
            <a:off x="152400" y="1842576"/>
            <a:ext cx="5446871" cy="3785652"/>
          </a:xfrm>
          <a:prstGeom prst="rect">
            <a:avLst/>
          </a:prstGeom>
          <a:noFill/>
        </p:spPr>
        <p:txBody>
          <a:bodyPr wrap="square" rtlCol="0">
            <a:spAutoFit/>
          </a:bodyPr>
          <a:lstStyle/>
          <a:p>
            <a:pPr algn="l"/>
            <a:r>
              <a:rPr lang="it-IT" sz="2000" b="0" i="0" u="none" strike="noStrike" baseline="0" dirty="0">
                <a:latin typeface="NimbusRomNo9L-Regu"/>
              </a:rPr>
              <a:t>Un modello molto utilizzato nella letteratura</a:t>
            </a:r>
          </a:p>
          <a:p>
            <a:pPr algn="l"/>
            <a:r>
              <a:rPr lang="it-IT" sz="2000" b="0" i="0" u="none" strike="noStrike" baseline="0" dirty="0">
                <a:latin typeface="NimbusRomNo9L-Regu"/>
              </a:rPr>
              <a:t>per dettagliare la visione funzionale di un SI è quello delle </a:t>
            </a:r>
            <a:r>
              <a:rPr lang="it-IT" sz="2000" b="1" dirty="0">
                <a:latin typeface="NimbusRomNo9L-ReguItal"/>
              </a:rPr>
              <a:t>A</a:t>
            </a:r>
            <a:r>
              <a:rPr lang="it-IT" sz="2000" b="1" i="0" u="none" strike="noStrike" baseline="0" dirty="0">
                <a:latin typeface="NimbusRomNo9L-ReguItal"/>
              </a:rPr>
              <a:t>ssembly </a:t>
            </a:r>
            <a:r>
              <a:rPr lang="it-IT" sz="2000" b="1" dirty="0">
                <a:latin typeface="NimbusRomNo9L-ReguItal"/>
              </a:rPr>
              <a:t>L</a:t>
            </a:r>
            <a:r>
              <a:rPr lang="it-IT" sz="2000" b="1" i="0" u="none" strike="noStrike" baseline="0" dirty="0">
                <a:latin typeface="NimbusRomNo9L-ReguItal"/>
              </a:rPr>
              <a:t>ines</a:t>
            </a:r>
            <a:r>
              <a:rPr lang="it-IT" sz="2000" b="0" i="0" u="none" strike="noStrike" baseline="0" dirty="0">
                <a:latin typeface="NimbusRomNo9L-Regu"/>
              </a:rPr>
              <a:t>.</a:t>
            </a:r>
          </a:p>
          <a:p>
            <a:pPr algn="l"/>
            <a:endParaRPr lang="it-IT" sz="2000" b="0" i="0" u="none" strike="noStrike" baseline="0" dirty="0">
              <a:latin typeface="NimbusRomNo9L-Regu"/>
            </a:endParaRPr>
          </a:p>
          <a:p>
            <a:pPr algn="l"/>
            <a:r>
              <a:rPr lang="it-IT" sz="2000" b="0" i="0" u="none" strike="noStrike" baseline="0" dirty="0">
                <a:latin typeface="NimbusRomNo9L-Regu"/>
              </a:rPr>
              <a:t>In tale modello, vengono descritti:</a:t>
            </a:r>
          </a:p>
          <a:p>
            <a:pPr marL="285750" indent="-285750" algn="l">
              <a:buFont typeface="Arial" panose="020B0604020202020204" pitchFamily="34" charset="0"/>
              <a:buChar char="•"/>
            </a:pPr>
            <a:r>
              <a:rPr lang="it-IT" sz="2000" b="0" i="0" u="none" strike="noStrike" baseline="0" dirty="0">
                <a:latin typeface="NimbusRomNo9L-Regu"/>
              </a:rPr>
              <a:t>i </a:t>
            </a:r>
            <a:r>
              <a:rPr lang="it-IT" sz="2000" b="0" i="0" u="none" strike="noStrike" baseline="0" dirty="0">
                <a:latin typeface="NimbusRomNo9L-ReguItal"/>
              </a:rPr>
              <a:t>processi </a:t>
            </a:r>
            <a:r>
              <a:rPr lang="it-IT" sz="2000" b="0" i="0" u="none" strike="noStrike" baseline="0" dirty="0">
                <a:latin typeface="NimbusRomNo9L-Regu"/>
              </a:rPr>
              <a:t>supportati dal SI come flusso di attivit</a:t>
            </a:r>
            <a:r>
              <a:rPr lang="it-IT" sz="2000" dirty="0">
                <a:latin typeface="NimbusRomNo9L-Regu"/>
              </a:rPr>
              <a:t>à</a:t>
            </a:r>
            <a:r>
              <a:rPr lang="it-IT" sz="2000" b="0" i="0" u="none" strike="noStrike" baseline="0" dirty="0">
                <a:latin typeface="NimbusRomNo9L-Regu"/>
              </a:rPr>
              <a:t>;</a:t>
            </a:r>
          </a:p>
          <a:p>
            <a:pPr marL="285750" indent="-285750" algn="l">
              <a:buFont typeface="Arial" panose="020B0604020202020204" pitchFamily="34" charset="0"/>
              <a:buChar char="•"/>
            </a:pPr>
            <a:r>
              <a:rPr lang="it-IT" sz="2000" b="0" i="0" u="none" strike="noStrike" baseline="0" dirty="0">
                <a:latin typeface="NimbusRomNo9L-Regu"/>
              </a:rPr>
              <a:t>le </a:t>
            </a:r>
            <a:r>
              <a:rPr lang="it-IT" sz="2000" b="0" i="0" u="none" strike="noStrike" baseline="0" dirty="0">
                <a:latin typeface="NimbusRomNo9L-ReguItal"/>
              </a:rPr>
              <a:t>funzionalità </a:t>
            </a:r>
            <a:r>
              <a:rPr lang="it-IT" sz="2000" b="0" i="0" u="none" strike="noStrike" baseline="0" dirty="0">
                <a:latin typeface="NimbusRomNo9L-Regu"/>
              </a:rPr>
              <a:t>offerte dal SI (e sono i casi d’uso del sistema) e necessarie all’esecuzione delle attivit</a:t>
            </a:r>
            <a:r>
              <a:rPr lang="it-IT" sz="2000" dirty="0">
                <a:latin typeface="NimbusRomNo9L-Regu"/>
              </a:rPr>
              <a:t>à</a:t>
            </a:r>
            <a:r>
              <a:rPr lang="it-IT" sz="2000" b="0" i="0" u="none" strike="noStrike" baseline="0" dirty="0">
                <a:latin typeface="NimbusRomNo9L-Regu"/>
              </a:rPr>
              <a:t> dei processi;</a:t>
            </a:r>
          </a:p>
          <a:p>
            <a:pPr marL="285750" indent="-285750" algn="l">
              <a:buFont typeface="Arial" panose="020B0604020202020204" pitchFamily="34" charset="0"/>
              <a:buChar char="•"/>
            </a:pPr>
            <a:r>
              <a:rPr lang="it-IT" sz="2000" b="0" i="0" u="none" strike="noStrike" baseline="0" dirty="0">
                <a:latin typeface="NimbusRomNo9L-Regu"/>
              </a:rPr>
              <a:t>le diverse </a:t>
            </a:r>
            <a:r>
              <a:rPr lang="it-IT" sz="2000" b="0" i="0" u="none" strike="noStrike" baseline="0" dirty="0">
                <a:latin typeface="NimbusRomNo9L-ReguItal"/>
              </a:rPr>
              <a:t>classi di dati </a:t>
            </a:r>
            <a:r>
              <a:rPr lang="it-IT" sz="2000" b="0" i="0" u="none" strike="noStrike" baseline="0" dirty="0">
                <a:latin typeface="NimbusRomNo9L-Regu"/>
              </a:rPr>
              <a:t>gestiti dal SI con i</a:t>
            </a:r>
            <a:br>
              <a:rPr lang="it-IT" sz="2000" b="0" i="0" u="none" strike="noStrike" baseline="0" dirty="0">
                <a:latin typeface="NimbusRomNo9L-Regu"/>
              </a:rPr>
            </a:br>
            <a:r>
              <a:rPr lang="it-IT" sz="2000" b="0" i="0" u="none" strike="noStrike" baseline="0" dirty="0">
                <a:latin typeface="NimbusRomNo9L-Regu"/>
              </a:rPr>
              <a:t>relativi flussi informativi.</a:t>
            </a:r>
            <a:endParaRPr lang="en-GB" sz="2000" dirty="0"/>
          </a:p>
        </p:txBody>
      </p:sp>
    </p:spTree>
    <p:extLst>
      <p:ext uri="{BB962C8B-B14F-4D97-AF65-F5344CB8AC3E}">
        <p14:creationId xmlns:p14="http://schemas.microsoft.com/office/powerpoint/2010/main" val="165148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BAA63F3-087B-FF36-D26D-1AE3D0CEC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37" y="-84203"/>
            <a:ext cx="12326737" cy="6942203"/>
          </a:xfrm>
          <a:prstGeom prst="rect">
            <a:avLst/>
          </a:prstGeom>
        </p:spPr>
      </p:pic>
      <p:sp>
        <p:nvSpPr>
          <p:cNvPr id="13" name="Slide Number Placeholder 5">
            <a:extLst>
              <a:ext uri="{FF2B5EF4-FFF2-40B4-BE49-F238E27FC236}">
                <a16:creationId xmlns:a16="http://schemas.microsoft.com/office/drawing/2014/main" id="{3646839B-EABC-0118-E1D1-E8F10B764E64}"/>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269BB-9CF1-436E-9ADF-E46804694E4E}" type="slidenum">
              <a:rPr kumimoji="0" lang="en-US" sz="1200" b="0" i="0" u="none" strike="noStrike" kern="1200" cap="none" spc="0" normalizeH="0" baseline="0" noProof="0" smtClean="0">
                <a:ln>
                  <a:noFill/>
                </a:ln>
                <a:solidFill>
                  <a:srgbClr val="9D9EB3"/>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srgbClr val="9D9EB3"/>
              </a:solidFill>
              <a:effectLst/>
              <a:uLnTx/>
              <a:uFillTx/>
              <a:latin typeface="Calibri" panose="020F0502020204030204"/>
              <a:ea typeface="+mn-ea"/>
              <a:cs typeface="+mn-cs"/>
            </a:endParaRPr>
          </a:p>
        </p:txBody>
      </p:sp>
      <p:sp>
        <p:nvSpPr>
          <p:cNvPr id="14" name="CasellaDiTesto 13">
            <a:extLst>
              <a:ext uri="{FF2B5EF4-FFF2-40B4-BE49-F238E27FC236}">
                <a16:creationId xmlns:a16="http://schemas.microsoft.com/office/drawing/2014/main" id="{CC7BF545-CE9C-0FB2-F7B8-3557312C1221}"/>
              </a:ext>
            </a:extLst>
          </p:cNvPr>
          <p:cNvSpPr txBox="1"/>
          <p:nvPr/>
        </p:nvSpPr>
        <p:spPr>
          <a:xfrm>
            <a:off x="58488" y="714372"/>
            <a:ext cx="15867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800" b="1" dirty="0">
                <a:solidFill>
                  <a:prstClr val="white"/>
                </a:solidFill>
                <a:latin typeface="Calibri" panose="020F0502020204030204"/>
              </a:rPr>
              <a:t>Contest 1</a:t>
            </a:r>
            <a:endParaRPr kumimoji="0" lang="it-IT"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B8DB0CE6-66FD-83D4-C1F9-37D279170C05}"/>
              </a:ext>
            </a:extLst>
          </p:cNvPr>
          <p:cNvSpPr txBox="1">
            <a:spLocks/>
          </p:cNvSpPr>
          <p:nvPr/>
        </p:nvSpPr>
        <p:spPr>
          <a:xfrm>
            <a:off x="2781300" y="-32149"/>
            <a:ext cx="104902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b="1" i="0" u="none" strike="noStrike" kern="1200" cap="all" spc="0" normalizeH="0" baseline="0" noProof="0" dirty="0">
                <a:ln>
                  <a:noFill/>
                </a:ln>
                <a:solidFill>
                  <a:prstClr val="white"/>
                </a:solidFill>
                <a:effectLst/>
                <a:uLnTx/>
                <a:uFillTx/>
                <a:latin typeface="Calibri Light" panose="020F0302020204030204"/>
                <a:ea typeface="+mj-ea"/>
                <a:cs typeface="+mj-cs"/>
              </a:rPr>
              <a:t>MODELLAZIONE DI SISTEMI INFORMATIVI</a:t>
            </a:r>
            <a:endParaRPr kumimoji="0" lang="en-US"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24" name="Immagine 23">
            <a:extLst>
              <a:ext uri="{FF2B5EF4-FFF2-40B4-BE49-F238E27FC236}">
                <a16:creationId xmlns:a16="http://schemas.microsoft.com/office/drawing/2014/main" id="{236F3CC9-96F8-6566-CB56-BDC87075B3B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0339"/>
          <a:stretch/>
        </p:blipFill>
        <p:spPr>
          <a:xfrm>
            <a:off x="838200" y="6334447"/>
            <a:ext cx="367178" cy="366068"/>
          </a:xfrm>
          <a:prstGeom prst="rect">
            <a:avLst/>
          </a:prstGeom>
        </p:spPr>
      </p:pic>
      <p:sp>
        <p:nvSpPr>
          <p:cNvPr id="4" name="Subtitle 12">
            <a:extLst>
              <a:ext uri="{FF2B5EF4-FFF2-40B4-BE49-F238E27FC236}">
                <a16:creationId xmlns:a16="http://schemas.microsoft.com/office/drawing/2014/main" id="{B1A07934-0E4F-2FD0-5F79-4614B4E5D464}"/>
              </a:ext>
            </a:extLst>
          </p:cNvPr>
          <p:cNvSpPr txBox="1">
            <a:spLocks/>
          </p:cNvSpPr>
          <p:nvPr/>
        </p:nvSpPr>
        <p:spPr>
          <a:xfrm>
            <a:off x="5930900" y="912177"/>
            <a:ext cx="6101771" cy="7144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1800" b="1" kern="1200" cap="none" spc="0" normalizeH="0" baseline="0" noProof="0" dirty="0">
                <a:ln>
                  <a:noFill/>
                </a:ln>
                <a:solidFill>
                  <a:schemeClr val="bg1"/>
                </a:solidFill>
                <a:uLnTx/>
                <a:uFillTx/>
                <a:latin typeface="Calibri" panose="020F0502020204030204" pitchFamily="34" charset="0"/>
                <a:ea typeface="+mn-ea"/>
                <a:cs typeface="+mn-cs"/>
              </a:rPr>
              <a:t>MODELLI DI CLASSIFICAZIONE DI PROCESSI DI BUSINESS – CATENA DEL VALORE DI PORTER</a:t>
            </a:r>
            <a:endParaRPr kumimoji="0" lang="en-US" sz="24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pic>
        <p:nvPicPr>
          <p:cNvPr id="6" name="Immagine 5" descr="Immagine che contiene tavolo&#10;&#10;Descrizione generata automaticamente">
            <a:extLst>
              <a:ext uri="{FF2B5EF4-FFF2-40B4-BE49-F238E27FC236}">
                <a16:creationId xmlns:a16="http://schemas.microsoft.com/office/drawing/2014/main" id="{4E29E806-4032-45DB-97FA-6B2BCA548E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0625" y="2350094"/>
            <a:ext cx="7191375" cy="3324225"/>
          </a:xfrm>
          <a:prstGeom prst="rect">
            <a:avLst/>
          </a:prstGeom>
        </p:spPr>
      </p:pic>
      <p:sp>
        <p:nvSpPr>
          <p:cNvPr id="2" name="CasellaDiTesto 1">
            <a:extLst>
              <a:ext uri="{FF2B5EF4-FFF2-40B4-BE49-F238E27FC236}">
                <a16:creationId xmlns:a16="http://schemas.microsoft.com/office/drawing/2014/main" id="{C114253D-FB45-1F25-AAD1-D50B21B19D70}"/>
              </a:ext>
            </a:extLst>
          </p:cNvPr>
          <p:cNvSpPr txBox="1"/>
          <p:nvPr/>
        </p:nvSpPr>
        <p:spPr>
          <a:xfrm>
            <a:off x="59272" y="2119380"/>
            <a:ext cx="4941353" cy="3785652"/>
          </a:xfrm>
          <a:prstGeom prst="rect">
            <a:avLst/>
          </a:prstGeom>
          <a:noFill/>
        </p:spPr>
        <p:txBody>
          <a:bodyPr wrap="none" rtlCol="0">
            <a:spAutoFit/>
          </a:bodyPr>
          <a:lstStyle/>
          <a:p>
            <a:pPr algn="l"/>
            <a:r>
              <a:rPr lang="it-IT" sz="2000" b="0" i="0" u="none" strike="noStrike" baseline="0" dirty="0">
                <a:latin typeface="NimbusRomNo9L-Regu"/>
              </a:rPr>
              <a:t>La </a:t>
            </a:r>
            <a:r>
              <a:rPr lang="it-IT" sz="2000" b="1" dirty="0">
                <a:latin typeface="NimbusRomNo9L-ReguItal"/>
              </a:rPr>
              <a:t>C</a:t>
            </a:r>
            <a:r>
              <a:rPr lang="it-IT" sz="2000" b="1" i="0" u="none" strike="noStrike" baseline="0" dirty="0">
                <a:latin typeface="NimbusRomNo9L-ReguItal"/>
              </a:rPr>
              <a:t>atena del Valore</a:t>
            </a:r>
            <a:r>
              <a:rPr lang="it-IT" sz="2000" b="1" dirty="0">
                <a:latin typeface="NimbusRomNo9L-Regu"/>
              </a:rPr>
              <a:t> di Porter </a:t>
            </a:r>
            <a:r>
              <a:rPr lang="it-IT" sz="2000" b="0" i="0" u="none" strike="noStrike" baseline="0" dirty="0">
                <a:latin typeface="NimbusRomNo9L-Regu"/>
              </a:rPr>
              <a:t>permette di</a:t>
            </a:r>
          </a:p>
          <a:p>
            <a:pPr algn="l"/>
            <a:r>
              <a:rPr lang="it-IT" sz="2000" b="0" i="0" u="none" strike="noStrike" baseline="0" dirty="0">
                <a:latin typeface="NimbusRomNo9L-Regu"/>
              </a:rPr>
              <a:t>descrivere da un punto di vista funzionale la</a:t>
            </a:r>
          </a:p>
          <a:p>
            <a:pPr algn="l"/>
            <a:r>
              <a:rPr lang="it-IT" sz="2000" b="0" i="0" u="none" strike="noStrike" baseline="0" dirty="0">
                <a:latin typeface="NimbusRomNo9L-Regu"/>
              </a:rPr>
              <a:t>struttura di un’organizzazione.</a:t>
            </a:r>
          </a:p>
          <a:p>
            <a:pPr algn="l"/>
            <a:r>
              <a:rPr lang="it-IT" sz="2000" b="0" i="0" u="none" strike="noStrike" baseline="0" dirty="0">
                <a:latin typeface="NimbusRomNo9L-Regu"/>
              </a:rPr>
              <a:t>Secondo questo modello, un’organizzazione è</a:t>
            </a:r>
          </a:p>
          <a:p>
            <a:pPr algn="l"/>
            <a:r>
              <a:rPr lang="it-IT" sz="2000" b="0" i="0" u="none" strike="noStrike" baseline="0" dirty="0">
                <a:latin typeface="NimbusRomNo9L-Regu"/>
              </a:rPr>
              <a:t>composta da:</a:t>
            </a:r>
          </a:p>
          <a:p>
            <a:pPr marL="285750" indent="-285750" algn="l">
              <a:buFont typeface="Arial" panose="020B0604020202020204" pitchFamily="34" charset="0"/>
              <a:buChar char="•"/>
            </a:pPr>
            <a:r>
              <a:rPr lang="it-IT" sz="2000" b="0" i="0" u="none" strike="noStrike" baseline="0" dirty="0">
                <a:latin typeface="NimbusRomNo9L-Regu"/>
              </a:rPr>
              <a:t> 5 processi </a:t>
            </a:r>
            <a:r>
              <a:rPr lang="it-IT" sz="2000" b="0" i="0" u="none" strike="noStrike" baseline="0" dirty="0">
                <a:latin typeface="NimbusRomNo9L-ReguItal"/>
              </a:rPr>
              <a:t>primari </a:t>
            </a:r>
            <a:r>
              <a:rPr lang="it-IT" sz="2000" b="0" i="0" u="none" strike="noStrike" baseline="0" dirty="0">
                <a:latin typeface="NimbusRomNo9L-ReguItal"/>
                <a:sym typeface="Wingdings" panose="05000000000000000000" pitchFamily="2" charset="2"/>
              </a:rPr>
              <a:t> contribuiscono</a:t>
            </a:r>
            <a:br>
              <a:rPr lang="it-IT" sz="2000" b="0" i="0" u="none" strike="noStrike" baseline="0" dirty="0">
                <a:latin typeface="NimbusRomNo9L-ReguItal"/>
                <a:sym typeface="Wingdings" panose="05000000000000000000" pitchFamily="2" charset="2"/>
              </a:rPr>
            </a:br>
            <a:r>
              <a:rPr lang="it-IT" sz="2000" b="0" i="0" u="none" strike="noStrike" baseline="0" dirty="0">
                <a:latin typeface="NimbusRomNo9L-ReguItal"/>
                <a:sym typeface="Wingdings" panose="05000000000000000000" pitchFamily="2" charset="2"/>
              </a:rPr>
              <a:t>direttamente alla creazione di prodotti o</a:t>
            </a:r>
            <a:br>
              <a:rPr lang="it-IT" sz="2000" b="0" i="0" u="none" strike="noStrike" baseline="0" dirty="0">
                <a:latin typeface="NimbusRomNo9L-ReguItal"/>
                <a:sym typeface="Wingdings" panose="05000000000000000000" pitchFamily="2" charset="2"/>
              </a:rPr>
            </a:br>
            <a:r>
              <a:rPr lang="it-IT" sz="2000" b="0" i="0" u="none" strike="noStrike" baseline="0" dirty="0">
                <a:latin typeface="NimbusRomNo9L-ReguItal"/>
                <a:sym typeface="Wingdings" panose="05000000000000000000" pitchFamily="2" charset="2"/>
              </a:rPr>
              <a:t>servizi</a:t>
            </a:r>
            <a:r>
              <a:rPr lang="it-IT" sz="2000" dirty="0">
                <a:latin typeface="NimbusRomNo9L-ReguItal"/>
                <a:sym typeface="Wingdings" panose="05000000000000000000" pitchFamily="2" charset="2"/>
              </a:rPr>
              <a:t> </a:t>
            </a:r>
            <a:r>
              <a:rPr lang="it-IT" sz="2000" b="0" i="0" u="none" strike="noStrike" baseline="0" dirty="0">
                <a:latin typeface="NimbusRomNo9L-ReguItal"/>
                <a:sym typeface="Wingdings" panose="05000000000000000000" pitchFamily="2" charset="2"/>
              </a:rPr>
              <a:t>fondamentali per l’organizzazione;</a:t>
            </a:r>
            <a:endParaRPr lang="it-IT" sz="2000" b="0" i="0" u="none" strike="noStrike" baseline="0" dirty="0">
              <a:latin typeface="NimbusRomNo9L-ReguItal"/>
            </a:endParaRPr>
          </a:p>
          <a:p>
            <a:pPr marL="285750" indent="-285750" algn="l">
              <a:buFont typeface="Arial" panose="020B0604020202020204" pitchFamily="34" charset="0"/>
              <a:buChar char="•"/>
            </a:pPr>
            <a:r>
              <a:rPr lang="it-IT" sz="2000" b="0" i="0" u="none" strike="noStrike" baseline="0" dirty="0">
                <a:latin typeface="NimbusRomNo9L-Regu"/>
              </a:rPr>
              <a:t>4 processi di </a:t>
            </a:r>
            <a:r>
              <a:rPr lang="it-IT" sz="2000" b="0" i="0" u="none" strike="noStrike" baseline="0" dirty="0">
                <a:latin typeface="NimbusRomNo9L-ReguItal"/>
              </a:rPr>
              <a:t>supporto</a:t>
            </a:r>
            <a:r>
              <a:rPr lang="it-IT" sz="2000" dirty="0">
                <a:latin typeface="NimbusRomNo9L-Regu"/>
              </a:rPr>
              <a:t> </a:t>
            </a:r>
            <a:r>
              <a:rPr lang="it-IT" sz="2000" dirty="0">
                <a:latin typeface="NimbusRomNo9L-Regu"/>
                <a:sym typeface="Wingdings" panose="05000000000000000000" pitchFamily="2" charset="2"/>
              </a:rPr>
              <a:t> non</a:t>
            </a:r>
            <a:br>
              <a:rPr lang="it-IT" sz="2000" dirty="0">
                <a:latin typeface="NimbusRomNo9L-Regu"/>
                <a:sym typeface="Wingdings" panose="05000000000000000000" pitchFamily="2" charset="2"/>
              </a:rPr>
            </a:br>
            <a:r>
              <a:rPr lang="it-IT" sz="2000" dirty="0">
                <a:latin typeface="NimbusRomNo9L-Regu"/>
                <a:sym typeface="Wingdings" panose="05000000000000000000" pitchFamily="2" charset="2"/>
              </a:rPr>
              <a:t>contribuiscono direttamente alla creazione</a:t>
            </a:r>
            <a:br>
              <a:rPr lang="it-IT" sz="2000" dirty="0">
                <a:latin typeface="NimbusRomNo9L-Regu"/>
                <a:sym typeface="Wingdings" panose="05000000000000000000" pitchFamily="2" charset="2"/>
              </a:rPr>
            </a:br>
            <a:r>
              <a:rPr lang="it-IT" sz="2000" dirty="0">
                <a:latin typeface="NimbusRomNo9L-Regu"/>
                <a:sym typeface="Wingdings" panose="05000000000000000000" pitchFamily="2" charset="2"/>
              </a:rPr>
              <a:t>dell’output ma sono comunque necessari</a:t>
            </a:r>
            <a:br>
              <a:rPr lang="it-IT" sz="2000" dirty="0">
                <a:latin typeface="NimbusRomNo9L-Regu"/>
                <a:sym typeface="Wingdings" panose="05000000000000000000" pitchFamily="2" charset="2"/>
              </a:rPr>
            </a:br>
            <a:r>
              <a:rPr lang="it-IT" sz="2000" dirty="0">
                <a:latin typeface="NimbusRomNo9L-Regu"/>
                <a:sym typeface="Wingdings" panose="05000000000000000000" pitchFamily="2" charset="2"/>
              </a:rPr>
              <a:t>affinché esso sia prodotto.</a:t>
            </a:r>
            <a:endParaRPr lang="en-GB" sz="2000" b="0" i="0" u="none" strike="noStrike" baseline="0" dirty="0">
              <a:latin typeface="NimbusRomNo9L-Regu"/>
            </a:endParaRPr>
          </a:p>
        </p:txBody>
      </p:sp>
    </p:spTree>
    <p:extLst>
      <p:ext uri="{BB962C8B-B14F-4D97-AF65-F5344CB8AC3E}">
        <p14:creationId xmlns:p14="http://schemas.microsoft.com/office/powerpoint/2010/main" val="898531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1889</TotalTime>
  <Words>3636</Words>
  <Application>Microsoft Office PowerPoint</Application>
  <PresentationFormat>Widescreen</PresentationFormat>
  <Paragraphs>376</Paragraphs>
  <Slides>40</Slides>
  <Notes>40</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40</vt:i4>
      </vt:variant>
    </vt:vector>
  </HeadingPairs>
  <TitlesOfParts>
    <vt:vector size="48" baseType="lpstr">
      <vt:lpstr>Arial</vt:lpstr>
      <vt:lpstr>Calibri</vt:lpstr>
      <vt:lpstr>Calibri Light</vt:lpstr>
      <vt:lpstr>CMSY10</vt:lpstr>
      <vt:lpstr>NimbusRomNo9L-Regu</vt:lpstr>
      <vt:lpstr>NimbusRomNo9L-ReguItal</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REALIZZAZIONE DASHBOARD IMDb IN PYTHON</vt:lpstr>
      <vt:lpstr>REALIZZAZIONE DASHBOARD IMDb IN PYTHON</vt:lpstr>
      <vt:lpstr>REALIZZAZIONE DASHBOARD IMDb IN PYTHON</vt:lpstr>
      <vt:lpstr>REALIZZAZIONE DASHBOARD IMDb IN PYTHON</vt:lpstr>
      <vt:lpstr>REALIZZAZIONE DASHBOARD IMDb IN PYTHON</vt:lpstr>
      <vt:lpstr>REALIZZAZIONE DASHBOARD IMDb IN PYTHON</vt:lpstr>
      <vt:lpstr>Presentazione standard di PowerPoint</vt:lpstr>
      <vt:lpstr>REALIZZAZIONE DASHBOARD IN POWER BI</vt:lpstr>
      <vt:lpstr>REALIZZAZIONE DASHBOARD IN POWER BI</vt:lpstr>
      <vt:lpstr>REALIZZAZIONE DASHBOARD IN POWER BI</vt:lpstr>
      <vt:lpstr>REALIZZAZIONE DASHBOARD IN POWER BI</vt:lpstr>
      <vt:lpstr>REALIZZAZIONE DASHBOARD IN POWER BI</vt:lpstr>
      <vt:lpstr>REALIZZAZIONE DASHBOARD IN POWER BI</vt:lpstr>
      <vt:lpstr>REALIZZAZIONE DASHBOARD IN POWER BI</vt:lpstr>
      <vt:lpstr>REALIZZAZIONE DASHBOARD IN POWER BI</vt:lpstr>
      <vt:lpstr>REALIZZAZIONE DASHBOARD IN POWER BI</vt:lpstr>
      <vt:lpstr>Presentazione standard di PowerPoint</vt:lpstr>
      <vt:lpstr>WORKFLOW DI AUMENTO/RIDUZIONE DEL CAPITALE SOCIALE</vt:lpstr>
      <vt:lpstr>WORKFLOW DI AUMENTO/RIDUZIONE DEL CAPITALE SOCIALE</vt:lpstr>
      <vt:lpstr>WORKFLOW DI AUMENTO/RIDUZIONE DEL CAPITALE SOCIALE</vt:lpstr>
      <vt:lpstr>WORKFLOW DI AUMENTO/RIDUZIONE DEL CAPITALE SOCIALE</vt:lpstr>
      <vt:lpstr>WORKFLOW DI AUMENTO/RIDUZIONE DEL CAPITALE SOCIALE</vt:lpstr>
      <vt:lpstr>WORKFLOW DI AUMENTO/RIDUZIONE DEL CAPITALE SOCIALE</vt:lpstr>
      <vt:lpstr>WORKFLOW DI AUMENTO/RIDUZIONE DEL CAPITALE SOCIALE</vt:lpstr>
      <vt:lpstr>WORKFLOW DI AUMENTO/RIDUZIONE DEL CAPITALE SOCIALE</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Marco Perillo</dc:creator>
  <cp:lastModifiedBy>GIAN MARCO ORLANDO</cp:lastModifiedBy>
  <cp:revision>25</cp:revision>
  <dcterms:created xsi:type="dcterms:W3CDTF">2022-05-28T10:27:07Z</dcterms:created>
  <dcterms:modified xsi:type="dcterms:W3CDTF">2022-12-20T11:38:39Z</dcterms:modified>
</cp:coreProperties>
</file>